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45"/>
  </p:notesMasterIdLst>
  <p:handoutMasterIdLst>
    <p:handoutMasterId r:id="rId46"/>
  </p:handoutMasterIdLst>
  <p:sldIdLst>
    <p:sldId id="256" r:id="rId2"/>
    <p:sldId id="366" r:id="rId3"/>
    <p:sldId id="370" r:id="rId4"/>
    <p:sldId id="339" r:id="rId5"/>
    <p:sldId id="337" r:id="rId6"/>
    <p:sldId id="340" r:id="rId7"/>
    <p:sldId id="302" r:id="rId8"/>
    <p:sldId id="348" r:id="rId9"/>
    <p:sldId id="282" r:id="rId10"/>
    <p:sldId id="341" r:id="rId11"/>
    <p:sldId id="342" r:id="rId12"/>
    <p:sldId id="285" r:id="rId13"/>
    <p:sldId id="291" r:id="rId14"/>
    <p:sldId id="369" r:id="rId15"/>
    <p:sldId id="372" r:id="rId16"/>
    <p:sldId id="395" r:id="rId17"/>
    <p:sldId id="393" r:id="rId18"/>
    <p:sldId id="394" r:id="rId19"/>
    <p:sldId id="396" r:id="rId20"/>
    <p:sldId id="397" r:id="rId21"/>
    <p:sldId id="403" r:id="rId22"/>
    <p:sldId id="404" r:id="rId23"/>
    <p:sldId id="371" r:id="rId24"/>
    <p:sldId id="373" r:id="rId25"/>
    <p:sldId id="374" r:id="rId26"/>
    <p:sldId id="375" r:id="rId27"/>
    <p:sldId id="376" r:id="rId28"/>
    <p:sldId id="377" r:id="rId29"/>
    <p:sldId id="378" r:id="rId30"/>
    <p:sldId id="381" r:id="rId31"/>
    <p:sldId id="382" r:id="rId32"/>
    <p:sldId id="383" r:id="rId33"/>
    <p:sldId id="384" r:id="rId34"/>
    <p:sldId id="385" r:id="rId35"/>
    <p:sldId id="386" r:id="rId36"/>
    <p:sldId id="387" r:id="rId37"/>
    <p:sldId id="388" r:id="rId38"/>
    <p:sldId id="389" r:id="rId39"/>
    <p:sldId id="390" r:id="rId40"/>
    <p:sldId id="391" r:id="rId41"/>
    <p:sldId id="293" r:id="rId42"/>
    <p:sldId id="405" r:id="rId43"/>
    <p:sldId id="295" r:id="rId44"/>
  </p:sldIdLst>
  <p:sldSz cx="9144000" cy="6858000" type="screen4x3"/>
  <p:notesSz cx="6881813" cy="10015538"/>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84E31"/>
    <a:srgbClr val="379937"/>
    <a:srgbClr val="346640"/>
    <a:srgbClr val="7D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26" autoAdjust="0"/>
  </p:normalViewPr>
  <p:slideViewPr>
    <p:cSldViewPr>
      <p:cViewPr varScale="1">
        <p:scale>
          <a:sx n="95" d="100"/>
          <a:sy n="95" d="100"/>
        </p:scale>
        <p:origin x="-3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tx>
            <c:strRef>
              <c:f>Sheet1!$B$1</c:f>
              <c:strCache>
                <c:ptCount val="1"/>
                <c:pt idx="0">
                  <c:v>Time 1</c:v>
                </c:pt>
              </c:strCache>
            </c:strRef>
          </c:tx>
          <c:marker>
            <c:symbol val="none"/>
          </c:marker>
          <c:cat>
            <c:strRef>
              <c:f>Sheet1!$A$2:$A$13</c:f>
              <c:strCache>
                <c:ptCount val="12"/>
                <c:pt idx="0">
                  <c:v>Hope for the future</c:v>
                </c:pt>
                <c:pt idx="1">
                  <c:v>Quality of life</c:v>
                </c:pt>
                <c:pt idx="2">
                  <c:v>Spirituality </c:v>
                </c:pt>
                <c:pt idx="3">
                  <c:v>Daily living skills</c:v>
                </c:pt>
                <c:pt idx="4">
                  <c:v>Mental Health</c:v>
                </c:pt>
                <c:pt idx="5">
                  <c:v>Physical Health</c:v>
                </c:pt>
                <c:pt idx="6">
                  <c:v>Culture</c:v>
                </c:pt>
                <c:pt idx="7">
                  <c:v>Relationships</c:v>
                </c:pt>
                <c:pt idx="8">
                  <c:v>Autonomy</c:v>
                </c:pt>
                <c:pt idx="9">
                  <c:v>Housing</c:v>
                </c:pt>
                <c:pt idx="10">
                  <c:v>Money</c:v>
                </c:pt>
                <c:pt idx="11">
                  <c:v>Education and work</c:v>
                </c:pt>
              </c:strCache>
            </c:strRef>
          </c:cat>
          <c:val>
            <c:numRef>
              <c:f>Sheet1!$B$2:$B$13</c:f>
              <c:numCache>
                <c:formatCode>General</c:formatCode>
                <c:ptCount val="12"/>
                <c:pt idx="0">
                  <c:v>2</c:v>
                </c:pt>
                <c:pt idx="1">
                  <c:v>3</c:v>
                </c:pt>
                <c:pt idx="2">
                  <c:v>6</c:v>
                </c:pt>
                <c:pt idx="3">
                  <c:v>7</c:v>
                </c:pt>
                <c:pt idx="4">
                  <c:v>4</c:v>
                </c:pt>
                <c:pt idx="5">
                  <c:v>1</c:v>
                </c:pt>
                <c:pt idx="6">
                  <c:v>9</c:v>
                </c:pt>
                <c:pt idx="7">
                  <c:v>4</c:v>
                </c:pt>
                <c:pt idx="8">
                  <c:v>3</c:v>
                </c:pt>
                <c:pt idx="9">
                  <c:v>2</c:v>
                </c:pt>
                <c:pt idx="10">
                  <c:v>9</c:v>
                </c:pt>
                <c:pt idx="11">
                  <c:v>4</c:v>
                </c:pt>
              </c:numCache>
            </c:numRef>
          </c:val>
        </c:ser>
        <c:ser>
          <c:idx val="1"/>
          <c:order val="1"/>
          <c:tx>
            <c:strRef>
              <c:f>Sheet1!$C$1</c:f>
              <c:strCache>
                <c:ptCount val="1"/>
                <c:pt idx="0">
                  <c:v>Time  2</c:v>
                </c:pt>
              </c:strCache>
            </c:strRef>
          </c:tx>
          <c:marker>
            <c:symbol val="none"/>
          </c:marker>
          <c:cat>
            <c:strRef>
              <c:f>Sheet1!$A$2:$A$13</c:f>
              <c:strCache>
                <c:ptCount val="12"/>
                <c:pt idx="0">
                  <c:v>Hope for the future</c:v>
                </c:pt>
                <c:pt idx="1">
                  <c:v>Quality of life</c:v>
                </c:pt>
                <c:pt idx="2">
                  <c:v>Spirituality </c:v>
                </c:pt>
                <c:pt idx="3">
                  <c:v>Daily living skills</c:v>
                </c:pt>
                <c:pt idx="4">
                  <c:v>Mental Health</c:v>
                </c:pt>
                <c:pt idx="5">
                  <c:v>Physical Health</c:v>
                </c:pt>
                <c:pt idx="6">
                  <c:v>Culture</c:v>
                </c:pt>
                <c:pt idx="7">
                  <c:v>Relationships</c:v>
                </c:pt>
                <c:pt idx="8">
                  <c:v>Autonomy</c:v>
                </c:pt>
                <c:pt idx="9">
                  <c:v>Housing</c:v>
                </c:pt>
                <c:pt idx="10">
                  <c:v>Money</c:v>
                </c:pt>
                <c:pt idx="11">
                  <c:v>Education and work</c:v>
                </c:pt>
              </c:strCache>
            </c:strRef>
          </c:cat>
          <c:val>
            <c:numRef>
              <c:f>Sheet1!$C$2:$C$13</c:f>
              <c:numCache>
                <c:formatCode>General</c:formatCode>
                <c:ptCount val="12"/>
                <c:pt idx="0">
                  <c:v>3</c:v>
                </c:pt>
                <c:pt idx="1">
                  <c:v>4</c:v>
                </c:pt>
                <c:pt idx="2">
                  <c:v>7</c:v>
                </c:pt>
                <c:pt idx="3">
                  <c:v>7</c:v>
                </c:pt>
                <c:pt idx="4">
                  <c:v>3</c:v>
                </c:pt>
                <c:pt idx="5">
                  <c:v>4</c:v>
                </c:pt>
                <c:pt idx="6">
                  <c:v>9</c:v>
                </c:pt>
                <c:pt idx="7">
                  <c:v>3</c:v>
                </c:pt>
                <c:pt idx="8">
                  <c:v>2</c:v>
                </c:pt>
                <c:pt idx="9">
                  <c:v>2</c:v>
                </c:pt>
                <c:pt idx="10">
                  <c:v>9</c:v>
                </c:pt>
                <c:pt idx="11">
                  <c:v>5</c:v>
                </c:pt>
              </c:numCache>
            </c:numRef>
          </c:val>
        </c:ser>
        <c:dLbls>
          <c:showLegendKey val="0"/>
          <c:showVal val="0"/>
          <c:showCatName val="0"/>
          <c:showSerName val="0"/>
          <c:showPercent val="0"/>
          <c:showBubbleSize val="0"/>
        </c:dLbls>
        <c:axId val="67349504"/>
        <c:axId val="67359488"/>
      </c:radarChart>
      <c:catAx>
        <c:axId val="67349504"/>
        <c:scaling>
          <c:orientation val="minMax"/>
        </c:scaling>
        <c:delete val="0"/>
        <c:axPos val="b"/>
        <c:majorGridlines/>
        <c:numFmt formatCode="m/d/yy" sourceLinked="1"/>
        <c:majorTickMark val="out"/>
        <c:minorTickMark val="none"/>
        <c:tickLblPos val="nextTo"/>
        <c:crossAx val="67359488"/>
        <c:crosses val="autoZero"/>
        <c:auto val="1"/>
        <c:lblAlgn val="ctr"/>
        <c:lblOffset val="100"/>
        <c:noMultiLvlLbl val="0"/>
      </c:catAx>
      <c:valAx>
        <c:axId val="67359488"/>
        <c:scaling>
          <c:orientation val="minMax"/>
        </c:scaling>
        <c:delete val="0"/>
        <c:axPos val="l"/>
        <c:majorGridlines/>
        <c:numFmt formatCode="General" sourceLinked="1"/>
        <c:majorTickMark val="cross"/>
        <c:minorTickMark val="none"/>
        <c:tickLblPos val="nextTo"/>
        <c:crossAx val="673495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71B20-6C36-8E42-9409-86E10F4FE8DD}" type="doc">
      <dgm:prSet loTypeId="urn:microsoft.com/office/officeart/2005/8/layout/cycle1" loCatId="" qsTypeId="urn:microsoft.com/office/officeart/2005/8/quickstyle/simple4" qsCatId="simple" csTypeId="urn:microsoft.com/office/officeart/2005/8/colors/accent2_3" csCatId="accent2" phldr="1"/>
      <dgm:spPr/>
      <dgm:t>
        <a:bodyPr/>
        <a:lstStyle/>
        <a:p>
          <a:endParaRPr lang="en-US"/>
        </a:p>
      </dgm:t>
    </dgm:pt>
    <dgm:pt modelId="{05653C98-57C4-8E43-B707-F37DF5D84BF2}">
      <dgm:prSet phldrT="[Text]"/>
      <dgm:spPr/>
      <dgm:t>
        <a:bodyPr/>
        <a:lstStyle/>
        <a:p>
          <a:r>
            <a:rPr lang="en-US" dirty="0" smtClean="0"/>
            <a:t>Self Managing</a:t>
          </a:r>
          <a:endParaRPr lang="en-US" dirty="0"/>
        </a:p>
      </dgm:t>
    </dgm:pt>
    <dgm:pt modelId="{8A6F9BE3-AB98-C547-8422-A4D2B484C327}" type="parTrans" cxnId="{9D6C4781-4DDA-2E48-9943-9641E38C849B}">
      <dgm:prSet/>
      <dgm:spPr/>
      <dgm:t>
        <a:bodyPr/>
        <a:lstStyle/>
        <a:p>
          <a:endParaRPr lang="en-US"/>
        </a:p>
      </dgm:t>
    </dgm:pt>
    <dgm:pt modelId="{E1FC9643-A182-4244-8E7F-A81B4B156781}" type="sibTrans" cxnId="{9D6C4781-4DDA-2E48-9943-9641E38C849B}">
      <dgm:prSet/>
      <dgm:spPr/>
      <dgm:t>
        <a:bodyPr/>
        <a:lstStyle/>
        <a:p>
          <a:endParaRPr lang="en-US"/>
        </a:p>
      </dgm:t>
    </dgm:pt>
    <dgm:pt modelId="{4A83983D-19C2-4743-9B9A-657B1BBCF612}">
      <dgm:prSet phldrT="[Text]"/>
      <dgm:spPr/>
      <dgm:t>
        <a:bodyPr/>
        <a:lstStyle/>
        <a:p>
          <a:r>
            <a:rPr lang="en-US" dirty="0" smtClean="0"/>
            <a:t>Living Healthy Lifestyles</a:t>
          </a:r>
          <a:endParaRPr lang="en-US" dirty="0"/>
        </a:p>
      </dgm:t>
    </dgm:pt>
    <dgm:pt modelId="{0AA23F2B-46B8-884D-B8ED-07EC70D811E1}" type="parTrans" cxnId="{5998E857-0308-F647-94A2-ED58091478E2}">
      <dgm:prSet/>
      <dgm:spPr/>
      <dgm:t>
        <a:bodyPr/>
        <a:lstStyle/>
        <a:p>
          <a:endParaRPr lang="en-US"/>
        </a:p>
      </dgm:t>
    </dgm:pt>
    <dgm:pt modelId="{617E485B-7A92-A74B-AD0B-14C8E9228532}" type="sibTrans" cxnId="{5998E857-0308-F647-94A2-ED58091478E2}">
      <dgm:prSet/>
      <dgm:spPr/>
      <dgm:t>
        <a:bodyPr/>
        <a:lstStyle/>
        <a:p>
          <a:endParaRPr lang="en-US"/>
        </a:p>
      </dgm:t>
    </dgm:pt>
    <dgm:pt modelId="{E102FEA5-B5D6-9D47-A835-D5B289996E5A}">
      <dgm:prSet phldrT="[Text]"/>
      <dgm:spPr/>
      <dgm:t>
        <a:bodyPr/>
        <a:lstStyle/>
        <a:p>
          <a:r>
            <a:rPr lang="en-US" dirty="0" smtClean="0"/>
            <a:t>Participating Fully in Society</a:t>
          </a:r>
          <a:endParaRPr lang="en-US" dirty="0"/>
        </a:p>
      </dgm:t>
    </dgm:pt>
    <dgm:pt modelId="{3E84AFB5-B7EA-924B-9A03-0C298AA3565C}" type="parTrans" cxnId="{15EC6BF0-62B4-CC4D-BEBD-697AC5B710EE}">
      <dgm:prSet/>
      <dgm:spPr/>
      <dgm:t>
        <a:bodyPr/>
        <a:lstStyle/>
        <a:p>
          <a:endParaRPr lang="en-US"/>
        </a:p>
      </dgm:t>
    </dgm:pt>
    <dgm:pt modelId="{F1A01E5C-FEEC-8E43-AABD-03EF7488EDA4}" type="sibTrans" cxnId="{15EC6BF0-62B4-CC4D-BEBD-697AC5B710EE}">
      <dgm:prSet/>
      <dgm:spPr/>
      <dgm:t>
        <a:bodyPr/>
        <a:lstStyle/>
        <a:p>
          <a:endParaRPr lang="en-US"/>
        </a:p>
      </dgm:t>
    </dgm:pt>
    <dgm:pt modelId="{C2D09A25-AAA8-E347-B2A5-93E4F2ACC215}">
      <dgm:prSet phldrT="[Text]"/>
      <dgm:spPr/>
      <dgm:t>
        <a:bodyPr/>
        <a:lstStyle/>
        <a:p>
          <a:r>
            <a:rPr lang="en-US" dirty="0" smtClean="0"/>
            <a:t>Economically Secure</a:t>
          </a:r>
          <a:endParaRPr lang="en-US" dirty="0"/>
        </a:p>
      </dgm:t>
    </dgm:pt>
    <dgm:pt modelId="{656CBA12-4B7F-1A41-AC9A-9DF7A821874F}" type="parTrans" cxnId="{E55748C6-18A2-1A4C-AA5D-C9D8BD41DB2F}">
      <dgm:prSet/>
      <dgm:spPr/>
      <dgm:t>
        <a:bodyPr/>
        <a:lstStyle/>
        <a:p>
          <a:endParaRPr lang="en-US"/>
        </a:p>
      </dgm:t>
    </dgm:pt>
    <dgm:pt modelId="{DD11BFF0-13C0-4841-BCC7-C350EBD1824F}" type="sibTrans" cxnId="{E55748C6-18A2-1A4C-AA5D-C9D8BD41DB2F}">
      <dgm:prSet/>
      <dgm:spPr/>
      <dgm:t>
        <a:bodyPr/>
        <a:lstStyle/>
        <a:p>
          <a:endParaRPr lang="en-US"/>
        </a:p>
      </dgm:t>
    </dgm:pt>
    <dgm:pt modelId="{3406EA2D-552E-4244-ABBD-8DB4CC570006}">
      <dgm:prSet phldrT="[Text]"/>
      <dgm:spPr/>
      <dgm:t>
        <a:bodyPr/>
        <a:lstStyle/>
        <a:p>
          <a:r>
            <a:rPr lang="en-US" dirty="0" smtClean="0"/>
            <a:t>Confidently Participating in </a:t>
          </a:r>
          <a:r>
            <a:rPr lang="en-US" dirty="0" err="1" smtClean="0"/>
            <a:t>Te</a:t>
          </a:r>
          <a:r>
            <a:rPr lang="en-US" dirty="0" smtClean="0"/>
            <a:t> </a:t>
          </a:r>
          <a:r>
            <a:rPr lang="en-US" dirty="0" err="1" smtClean="0"/>
            <a:t>Ao</a:t>
          </a:r>
          <a:r>
            <a:rPr lang="en-US" dirty="0" smtClean="0"/>
            <a:t> Maori </a:t>
          </a:r>
          <a:endParaRPr lang="en-US" dirty="0"/>
        </a:p>
      </dgm:t>
    </dgm:pt>
    <dgm:pt modelId="{768113C6-FF59-3E4D-8ED6-9A706815695F}" type="parTrans" cxnId="{A265411D-DCB1-AB42-A1DB-B1FCA39A1007}">
      <dgm:prSet/>
      <dgm:spPr/>
      <dgm:t>
        <a:bodyPr/>
        <a:lstStyle/>
        <a:p>
          <a:endParaRPr lang="en-US"/>
        </a:p>
      </dgm:t>
    </dgm:pt>
    <dgm:pt modelId="{A3507436-B368-5C4F-A921-47701D2C5B21}" type="sibTrans" cxnId="{A265411D-DCB1-AB42-A1DB-B1FCA39A1007}">
      <dgm:prSet/>
      <dgm:spPr/>
      <dgm:t>
        <a:bodyPr/>
        <a:lstStyle/>
        <a:p>
          <a:endParaRPr lang="en-US"/>
        </a:p>
      </dgm:t>
    </dgm:pt>
    <dgm:pt modelId="{84E8F59F-1484-2C40-A9CC-52F829513F7F}">
      <dgm:prSet phldrT="[Text]"/>
      <dgm:spPr/>
      <dgm:t>
        <a:bodyPr/>
        <a:lstStyle/>
        <a:p>
          <a:r>
            <a:rPr lang="en-US" dirty="0" smtClean="0"/>
            <a:t>Cohesive, Resilient and Nurturing</a:t>
          </a:r>
          <a:endParaRPr lang="en-US" dirty="0"/>
        </a:p>
      </dgm:t>
    </dgm:pt>
    <dgm:pt modelId="{F2F99FB8-AB01-334E-ADE2-87044FE4836F}" type="parTrans" cxnId="{E7C2241D-6EBA-5D48-9D1C-C4F5F35C2031}">
      <dgm:prSet/>
      <dgm:spPr/>
      <dgm:t>
        <a:bodyPr/>
        <a:lstStyle/>
        <a:p>
          <a:endParaRPr lang="en-US"/>
        </a:p>
      </dgm:t>
    </dgm:pt>
    <dgm:pt modelId="{92BEFD1E-EAEB-4A42-A81C-4A131298B398}" type="sibTrans" cxnId="{E7C2241D-6EBA-5D48-9D1C-C4F5F35C2031}">
      <dgm:prSet/>
      <dgm:spPr/>
      <dgm:t>
        <a:bodyPr/>
        <a:lstStyle/>
        <a:p>
          <a:endParaRPr lang="en-US"/>
        </a:p>
      </dgm:t>
    </dgm:pt>
    <dgm:pt modelId="{DC99924E-008D-724A-92D1-AB2B3C99D901}" type="pres">
      <dgm:prSet presAssocID="{07971B20-6C36-8E42-9409-86E10F4FE8DD}" presName="cycle" presStyleCnt="0">
        <dgm:presLayoutVars>
          <dgm:dir/>
          <dgm:resizeHandles val="exact"/>
        </dgm:presLayoutVars>
      </dgm:prSet>
      <dgm:spPr/>
      <dgm:t>
        <a:bodyPr/>
        <a:lstStyle/>
        <a:p>
          <a:endParaRPr lang="en-US"/>
        </a:p>
      </dgm:t>
    </dgm:pt>
    <dgm:pt modelId="{34FD8F41-5893-A549-A5A1-638DE5F68844}" type="pres">
      <dgm:prSet presAssocID="{05653C98-57C4-8E43-B707-F37DF5D84BF2}" presName="dummy" presStyleCnt="0"/>
      <dgm:spPr/>
    </dgm:pt>
    <dgm:pt modelId="{75047BB8-1D1F-F24C-B642-56BDA821FA7F}" type="pres">
      <dgm:prSet presAssocID="{05653C98-57C4-8E43-B707-F37DF5D84BF2}" presName="node" presStyleLbl="revTx" presStyleIdx="0" presStyleCnt="6" custRadScaleRad="104284" custRadScaleInc="16207">
        <dgm:presLayoutVars>
          <dgm:bulletEnabled val="1"/>
        </dgm:presLayoutVars>
      </dgm:prSet>
      <dgm:spPr/>
      <dgm:t>
        <a:bodyPr/>
        <a:lstStyle/>
        <a:p>
          <a:endParaRPr lang="en-US"/>
        </a:p>
      </dgm:t>
    </dgm:pt>
    <dgm:pt modelId="{31F383E1-3EE8-A042-9E1D-2CBAD038DDA7}" type="pres">
      <dgm:prSet presAssocID="{E1FC9643-A182-4244-8E7F-A81B4B156781}" presName="sibTrans" presStyleLbl="node1" presStyleIdx="0" presStyleCnt="6" custScaleX="120966" custScaleY="104600"/>
      <dgm:spPr/>
      <dgm:t>
        <a:bodyPr/>
        <a:lstStyle/>
        <a:p>
          <a:endParaRPr lang="en-US"/>
        </a:p>
      </dgm:t>
    </dgm:pt>
    <dgm:pt modelId="{406CA25F-B636-C047-9899-CF251152F04F}" type="pres">
      <dgm:prSet presAssocID="{84E8F59F-1484-2C40-A9CC-52F829513F7F}" presName="dummy" presStyleCnt="0"/>
      <dgm:spPr/>
    </dgm:pt>
    <dgm:pt modelId="{17995E2A-375E-2840-895A-7EC9AA714F72}" type="pres">
      <dgm:prSet presAssocID="{84E8F59F-1484-2C40-A9CC-52F829513F7F}" presName="node" presStyleLbl="revTx" presStyleIdx="1" presStyleCnt="6">
        <dgm:presLayoutVars>
          <dgm:bulletEnabled val="1"/>
        </dgm:presLayoutVars>
      </dgm:prSet>
      <dgm:spPr/>
      <dgm:t>
        <a:bodyPr/>
        <a:lstStyle/>
        <a:p>
          <a:endParaRPr lang="en-US"/>
        </a:p>
      </dgm:t>
    </dgm:pt>
    <dgm:pt modelId="{8C5E784C-78A9-FF40-8A1A-16C901860FFD}" type="pres">
      <dgm:prSet presAssocID="{92BEFD1E-EAEB-4A42-A81C-4A131298B398}" presName="sibTrans" presStyleLbl="node1" presStyleIdx="1" presStyleCnt="6" custScaleX="123182" custScaleY="116356"/>
      <dgm:spPr/>
      <dgm:t>
        <a:bodyPr/>
        <a:lstStyle/>
        <a:p>
          <a:endParaRPr lang="en-US"/>
        </a:p>
      </dgm:t>
    </dgm:pt>
    <dgm:pt modelId="{D235424F-2901-A842-A035-BD44CCB863B9}" type="pres">
      <dgm:prSet presAssocID="{4A83983D-19C2-4743-9B9A-657B1BBCF612}" presName="dummy" presStyleCnt="0"/>
      <dgm:spPr/>
    </dgm:pt>
    <dgm:pt modelId="{C9950B00-761A-2C43-9EEB-F7EDD3C7E357}" type="pres">
      <dgm:prSet presAssocID="{4A83983D-19C2-4743-9B9A-657B1BBCF612}" presName="node" presStyleLbl="revTx" presStyleIdx="2" presStyleCnt="6">
        <dgm:presLayoutVars>
          <dgm:bulletEnabled val="1"/>
        </dgm:presLayoutVars>
      </dgm:prSet>
      <dgm:spPr/>
      <dgm:t>
        <a:bodyPr/>
        <a:lstStyle/>
        <a:p>
          <a:endParaRPr lang="en-US"/>
        </a:p>
      </dgm:t>
    </dgm:pt>
    <dgm:pt modelId="{7F6200FC-ECA7-1549-87E4-CC6BBBE4630B}" type="pres">
      <dgm:prSet presAssocID="{617E485B-7A92-A74B-AD0B-14C8E9228532}" presName="sibTrans" presStyleLbl="node1" presStyleIdx="2" presStyleCnt="6" custScaleX="135006"/>
      <dgm:spPr/>
      <dgm:t>
        <a:bodyPr/>
        <a:lstStyle/>
        <a:p>
          <a:endParaRPr lang="en-US"/>
        </a:p>
      </dgm:t>
    </dgm:pt>
    <dgm:pt modelId="{3002368B-A1B2-CD4B-AFCD-53D37AF14AC2}" type="pres">
      <dgm:prSet presAssocID="{E102FEA5-B5D6-9D47-A835-D5B289996E5A}" presName="dummy" presStyleCnt="0"/>
      <dgm:spPr/>
    </dgm:pt>
    <dgm:pt modelId="{D24C557B-BF54-5B41-8028-6EFF3CB0BB2C}" type="pres">
      <dgm:prSet presAssocID="{E102FEA5-B5D6-9D47-A835-D5B289996E5A}" presName="node" presStyleLbl="revTx" presStyleIdx="3" presStyleCnt="6" custRadScaleRad="104697" custRadScaleInc="15940">
        <dgm:presLayoutVars>
          <dgm:bulletEnabled val="1"/>
        </dgm:presLayoutVars>
      </dgm:prSet>
      <dgm:spPr/>
      <dgm:t>
        <a:bodyPr/>
        <a:lstStyle/>
        <a:p>
          <a:endParaRPr lang="en-US"/>
        </a:p>
      </dgm:t>
    </dgm:pt>
    <dgm:pt modelId="{05CF4032-52BE-4B45-BB29-59443B8CC4C4}" type="pres">
      <dgm:prSet presAssocID="{F1A01E5C-FEEC-8E43-AABD-03EF7488EDA4}" presName="sibTrans" presStyleLbl="node1" presStyleIdx="3" presStyleCnt="6" custScaleX="119797"/>
      <dgm:spPr/>
      <dgm:t>
        <a:bodyPr/>
        <a:lstStyle/>
        <a:p>
          <a:endParaRPr lang="en-US"/>
        </a:p>
      </dgm:t>
    </dgm:pt>
    <dgm:pt modelId="{9ED6672E-CD90-7B43-A938-AC9C477B9AE8}" type="pres">
      <dgm:prSet presAssocID="{C2D09A25-AAA8-E347-B2A5-93E4F2ACC215}" presName="dummy" presStyleCnt="0"/>
      <dgm:spPr/>
    </dgm:pt>
    <dgm:pt modelId="{154DE491-60B3-2C44-B555-73DB3C4B4F22}" type="pres">
      <dgm:prSet presAssocID="{C2D09A25-AAA8-E347-B2A5-93E4F2ACC215}" presName="node" presStyleLbl="revTx" presStyleIdx="4" presStyleCnt="6" custScaleX="183394" custRadScaleRad="110271" custRadScaleInc="-5134">
        <dgm:presLayoutVars>
          <dgm:bulletEnabled val="1"/>
        </dgm:presLayoutVars>
      </dgm:prSet>
      <dgm:spPr/>
      <dgm:t>
        <a:bodyPr/>
        <a:lstStyle/>
        <a:p>
          <a:endParaRPr lang="en-US"/>
        </a:p>
      </dgm:t>
    </dgm:pt>
    <dgm:pt modelId="{08A7F40B-80DB-AD4E-9AAA-1C739182FC2E}" type="pres">
      <dgm:prSet presAssocID="{DD11BFF0-13C0-4841-BCC7-C350EBD1824F}" presName="sibTrans" presStyleLbl="node1" presStyleIdx="4" presStyleCnt="6" custScaleX="126422" custScaleY="105885"/>
      <dgm:spPr/>
      <dgm:t>
        <a:bodyPr/>
        <a:lstStyle/>
        <a:p>
          <a:endParaRPr lang="en-US"/>
        </a:p>
      </dgm:t>
    </dgm:pt>
    <dgm:pt modelId="{23583D98-4FA3-204C-9401-984E9F7B3B5A}" type="pres">
      <dgm:prSet presAssocID="{3406EA2D-552E-4244-ABBD-8DB4CC570006}" presName="dummy" presStyleCnt="0"/>
      <dgm:spPr/>
    </dgm:pt>
    <dgm:pt modelId="{D752F1BB-28EB-FD4E-8A12-07D7CF216A07}" type="pres">
      <dgm:prSet presAssocID="{3406EA2D-552E-4244-ABBD-8DB4CC570006}" presName="node" presStyleLbl="revTx" presStyleIdx="5" presStyleCnt="6" custRadScaleRad="104364" custRadScaleInc="-16539">
        <dgm:presLayoutVars>
          <dgm:bulletEnabled val="1"/>
        </dgm:presLayoutVars>
      </dgm:prSet>
      <dgm:spPr/>
      <dgm:t>
        <a:bodyPr/>
        <a:lstStyle/>
        <a:p>
          <a:endParaRPr lang="en-US"/>
        </a:p>
      </dgm:t>
    </dgm:pt>
    <dgm:pt modelId="{9C2E23C2-E961-3141-BEB9-47644FEFFE43}" type="pres">
      <dgm:prSet presAssocID="{A3507436-B368-5C4F-A921-47701D2C5B21}" presName="sibTrans" presStyleLbl="node1" presStyleIdx="5" presStyleCnt="6" custScaleY="95937"/>
      <dgm:spPr/>
      <dgm:t>
        <a:bodyPr/>
        <a:lstStyle/>
        <a:p>
          <a:endParaRPr lang="en-US"/>
        </a:p>
      </dgm:t>
    </dgm:pt>
  </dgm:ptLst>
  <dgm:cxnLst>
    <dgm:cxn modelId="{E7C2241D-6EBA-5D48-9D1C-C4F5F35C2031}" srcId="{07971B20-6C36-8E42-9409-86E10F4FE8DD}" destId="{84E8F59F-1484-2C40-A9CC-52F829513F7F}" srcOrd="1" destOrd="0" parTransId="{F2F99FB8-AB01-334E-ADE2-87044FE4836F}" sibTransId="{92BEFD1E-EAEB-4A42-A81C-4A131298B398}"/>
    <dgm:cxn modelId="{5CF2B282-E8D2-453A-956D-FA0F57CF72AC}" type="presOf" srcId="{E102FEA5-B5D6-9D47-A835-D5B289996E5A}" destId="{D24C557B-BF54-5B41-8028-6EFF3CB0BB2C}" srcOrd="0" destOrd="0" presId="urn:microsoft.com/office/officeart/2005/8/layout/cycle1"/>
    <dgm:cxn modelId="{6C27A869-3296-44A9-B9A2-43FBDD3F0FD8}" type="presOf" srcId="{3406EA2D-552E-4244-ABBD-8DB4CC570006}" destId="{D752F1BB-28EB-FD4E-8A12-07D7CF216A07}" srcOrd="0" destOrd="0" presId="urn:microsoft.com/office/officeart/2005/8/layout/cycle1"/>
    <dgm:cxn modelId="{FCF3ECEA-340D-4735-BCE8-F9E213404C97}" type="presOf" srcId="{DD11BFF0-13C0-4841-BCC7-C350EBD1824F}" destId="{08A7F40B-80DB-AD4E-9AAA-1C739182FC2E}" srcOrd="0" destOrd="0" presId="urn:microsoft.com/office/officeart/2005/8/layout/cycle1"/>
    <dgm:cxn modelId="{C0BC576F-B3C9-4A57-ACA9-D7EFB78B84CF}" type="presOf" srcId="{617E485B-7A92-A74B-AD0B-14C8E9228532}" destId="{7F6200FC-ECA7-1549-87E4-CC6BBBE4630B}" srcOrd="0" destOrd="0" presId="urn:microsoft.com/office/officeart/2005/8/layout/cycle1"/>
    <dgm:cxn modelId="{B5D15F59-1483-4940-BD1B-5D5947B6045E}" type="presOf" srcId="{C2D09A25-AAA8-E347-B2A5-93E4F2ACC215}" destId="{154DE491-60B3-2C44-B555-73DB3C4B4F22}" srcOrd="0" destOrd="0" presId="urn:microsoft.com/office/officeart/2005/8/layout/cycle1"/>
    <dgm:cxn modelId="{11A05EB3-15D0-427C-B63B-E4F1D943650F}" type="presOf" srcId="{A3507436-B368-5C4F-A921-47701D2C5B21}" destId="{9C2E23C2-E961-3141-BEB9-47644FEFFE43}" srcOrd="0" destOrd="0" presId="urn:microsoft.com/office/officeart/2005/8/layout/cycle1"/>
    <dgm:cxn modelId="{81FBAE0B-E535-4A5C-85AD-AA17FA27E6F6}" type="presOf" srcId="{05653C98-57C4-8E43-B707-F37DF5D84BF2}" destId="{75047BB8-1D1F-F24C-B642-56BDA821FA7F}" srcOrd="0" destOrd="0" presId="urn:microsoft.com/office/officeart/2005/8/layout/cycle1"/>
    <dgm:cxn modelId="{9D6C4781-4DDA-2E48-9943-9641E38C849B}" srcId="{07971B20-6C36-8E42-9409-86E10F4FE8DD}" destId="{05653C98-57C4-8E43-B707-F37DF5D84BF2}" srcOrd="0" destOrd="0" parTransId="{8A6F9BE3-AB98-C547-8422-A4D2B484C327}" sibTransId="{E1FC9643-A182-4244-8E7F-A81B4B156781}"/>
    <dgm:cxn modelId="{A5661145-4788-438F-9340-6633421712FF}" type="presOf" srcId="{07971B20-6C36-8E42-9409-86E10F4FE8DD}" destId="{DC99924E-008D-724A-92D1-AB2B3C99D901}" srcOrd="0" destOrd="0" presId="urn:microsoft.com/office/officeart/2005/8/layout/cycle1"/>
    <dgm:cxn modelId="{15EC6BF0-62B4-CC4D-BEBD-697AC5B710EE}" srcId="{07971B20-6C36-8E42-9409-86E10F4FE8DD}" destId="{E102FEA5-B5D6-9D47-A835-D5B289996E5A}" srcOrd="3" destOrd="0" parTransId="{3E84AFB5-B7EA-924B-9A03-0C298AA3565C}" sibTransId="{F1A01E5C-FEEC-8E43-AABD-03EF7488EDA4}"/>
    <dgm:cxn modelId="{DAE35C12-B542-4C24-A1E3-D93982B80C4F}" type="presOf" srcId="{E1FC9643-A182-4244-8E7F-A81B4B156781}" destId="{31F383E1-3EE8-A042-9E1D-2CBAD038DDA7}" srcOrd="0" destOrd="0" presId="urn:microsoft.com/office/officeart/2005/8/layout/cycle1"/>
    <dgm:cxn modelId="{606DC192-5E85-45D5-BB2E-8E959B086D3B}" type="presOf" srcId="{F1A01E5C-FEEC-8E43-AABD-03EF7488EDA4}" destId="{05CF4032-52BE-4B45-BB29-59443B8CC4C4}" srcOrd="0" destOrd="0" presId="urn:microsoft.com/office/officeart/2005/8/layout/cycle1"/>
    <dgm:cxn modelId="{E55748C6-18A2-1A4C-AA5D-C9D8BD41DB2F}" srcId="{07971B20-6C36-8E42-9409-86E10F4FE8DD}" destId="{C2D09A25-AAA8-E347-B2A5-93E4F2ACC215}" srcOrd="4" destOrd="0" parTransId="{656CBA12-4B7F-1A41-AC9A-9DF7A821874F}" sibTransId="{DD11BFF0-13C0-4841-BCC7-C350EBD1824F}"/>
    <dgm:cxn modelId="{749D6DA4-CB13-482A-BF63-E224D23AA25E}" type="presOf" srcId="{4A83983D-19C2-4743-9B9A-657B1BBCF612}" destId="{C9950B00-761A-2C43-9EEB-F7EDD3C7E357}" srcOrd="0" destOrd="0" presId="urn:microsoft.com/office/officeart/2005/8/layout/cycle1"/>
    <dgm:cxn modelId="{5998E857-0308-F647-94A2-ED58091478E2}" srcId="{07971B20-6C36-8E42-9409-86E10F4FE8DD}" destId="{4A83983D-19C2-4743-9B9A-657B1BBCF612}" srcOrd="2" destOrd="0" parTransId="{0AA23F2B-46B8-884D-B8ED-07EC70D811E1}" sibTransId="{617E485B-7A92-A74B-AD0B-14C8E9228532}"/>
    <dgm:cxn modelId="{FF5E45A1-C9D8-41DC-86D5-E1B412334D5D}" type="presOf" srcId="{84E8F59F-1484-2C40-A9CC-52F829513F7F}" destId="{17995E2A-375E-2840-895A-7EC9AA714F72}" srcOrd="0" destOrd="0" presId="urn:microsoft.com/office/officeart/2005/8/layout/cycle1"/>
    <dgm:cxn modelId="{A265411D-DCB1-AB42-A1DB-B1FCA39A1007}" srcId="{07971B20-6C36-8E42-9409-86E10F4FE8DD}" destId="{3406EA2D-552E-4244-ABBD-8DB4CC570006}" srcOrd="5" destOrd="0" parTransId="{768113C6-FF59-3E4D-8ED6-9A706815695F}" sibTransId="{A3507436-B368-5C4F-A921-47701D2C5B21}"/>
    <dgm:cxn modelId="{59C514B2-A917-417B-ABB0-4710D40F5740}" type="presOf" srcId="{92BEFD1E-EAEB-4A42-A81C-4A131298B398}" destId="{8C5E784C-78A9-FF40-8A1A-16C901860FFD}" srcOrd="0" destOrd="0" presId="urn:microsoft.com/office/officeart/2005/8/layout/cycle1"/>
    <dgm:cxn modelId="{D50CB97A-3EDB-4F44-A71C-7E84F7CF73F6}" type="presParOf" srcId="{DC99924E-008D-724A-92D1-AB2B3C99D901}" destId="{34FD8F41-5893-A549-A5A1-638DE5F68844}" srcOrd="0" destOrd="0" presId="urn:microsoft.com/office/officeart/2005/8/layout/cycle1"/>
    <dgm:cxn modelId="{F49D1704-9358-49B7-AE4A-00E395ACE408}" type="presParOf" srcId="{DC99924E-008D-724A-92D1-AB2B3C99D901}" destId="{75047BB8-1D1F-F24C-B642-56BDA821FA7F}" srcOrd="1" destOrd="0" presId="urn:microsoft.com/office/officeart/2005/8/layout/cycle1"/>
    <dgm:cxn modelId="{2ED7CD9D-ABB9-40A8-AF02-C71BB7D21EA6}" type="presParOf" srcId="{DC99924E-008D-724A-92D1-AB2B3C99D901}" destId="{31F383E1-3EE8-A042-9E1D-2CBAD038DDA7}" srcOrd="2" destOrd="0" presId="urn:microsoft.com/office/officeart/2005/8/layout/cycle1"/>
    <dgm:cxn modelId="{637CBD74-B9EA-4F99-B494-A3402D7D9CE5}" type="presParOf" srcId="{DC99924E-008D-724A-92D1-AB2B3C99D901}" destId="{406CA25F-B636-C047-9899-CF251152F04F}" srcOrd="3" destOrd="0" presId="urn:microsoft.com/office/officeart/2005/8/layout/cycle1"/>
    <dgm:cxn modelId="{F46F1C8B-F352-4D83-A72F-F7814339942D}" type="presParOf" srcId="{DC99924E-008D-724A-92D1-AB2B3C99D901}" destId="{17995E2A-375E-2840-895A-7EC9AA714F72}" srcOrd="4" destOrd="0" presId="urn:microsoft.com/office/officeart/2005/8/layout/cycle1"/>
    <dgm:cxn modelId="{BB8C1D57-F60D-438B-8022-FEA2B073A5C1}" type="presParOf" srcId="{DC99924E-008D-724A-92D1-AB2B3C99D901}" destId="{8C5E784C-78A9-FF40-8A1A-16C901860FFD}" srcOrd="5" destOrd="0" presId="urn:microsoft.com/office/officeart/2005/8/layout/cycle1"/>
    <dgm:cxn modelId="{74612CBA-D5D4-4BAF-A96B-BAFE87E60966}" type="presParOf" srcId="{DC99924E-008D-724A-92D1-AB2B3C99D901}" destId="{D235424F-2901-A842-A035-BD44CCB863B9}" srcOrd="6" destOrd="0" presId="urn:microsoft.com/office/officeart/2005/8/layout/cycle1"/>
    <dgm:cxn modelId="{E54DEA4A-7844-4B9C-A0A0-B9B87D8D3D99}" type="presParOf" srcId="{DC99924E-008D-724A-92D1-AB2B3C99D901}" destId="{C9950B00-761A-2C43-9EEB-F7EDD3C7E357}" srcOrd="7" destOrd="0" presId="urn:microsoft.com/office/officeart/2005/8/layout/cycle1"/>
    <dgm:cxn modelId="{41531F2B-5F29-45E1-AB99-28D4C33146CE}" type="presParOf" srcId="{DC99924E-008D-724A-92D1-AB2B3C99D901}" destId="{7F6200FC-ECA7-1549-87E4-CC6BBBE4630B}" srcOrd="8" destOrd="0" presId="urn:microsoft.com/office/officeart/2005/8/layout/cycle1"/>
    <dgm:cxn modelId="{851F2CB6-A5C4-4C90-A895-313190F1C0E7}" type="presParOf" srcId="{DC99924E-008D-724A-92D1-AB2B3C99D901}" destId="{3002368B-A1B2-CD4B-AFCD-53D37AF14AC2}" srcOrd="9" destOrd="0" presId="urn:microsoft.com/office/officeart/2005/8/layout/cycle1"/>
    <dgm:cxn modelId="{2881ADFD-49DE-449C-81F7-BDC9F5250F4F}" type="presParOf" srcId="{DC99924E-008D-724A-92D1-AB2B3C99D901}" destId="{D24C557B-BF54-5B41-8028-6EFF3CB0BB2C}" srcOrd="10" destOrd="0" presId="urn:microsoft.com/office/officeart/2005/8/layout/cycle1"/>
    <dgm:cxn modelId="{0C0C8DEE-21A2-404D-8573-51AECEAB843B}" type="presParOf" srcId="{DC99924E-008D-724A-92D1-AB2B3C99D901}" destId="{05CF4032-52BE-4B45-BB29-59443B8CC4C4}" srcOrd="11" destOrd="0" presId="urn:microsoft.com/office/officeart/2005/8/layout/cycle1"/>
    <dgm:cxn modelId="{95103079-C58B-4C4F-8963-8F2E882AE8B5}" type="presParOf" srcId="{DC99924E-008D-724A-92D1-AB2B3C99D901}" destId="{9ED6672E-CD90-7B43-A938-AC9C477B9AE8}" srcOrd="12" destOrd="0" presId="urn:microsoft.com/office/officeart/2005/8/layout/cycle1"/>
    <dgm:cxn modelId="{A7E0F28C-CEBE-4316-89C4-62A47240F4EE}" type="presParOf" srcId="{DC99924E-008D-724A-92D1-AB2B3C99D901}" destId="{154DE491-60B3-2C44-B555-73DB3C4B4F22}" srcOrd="13" destOrd="0" presId="urn:microsoft.com/office/officeart/2005/8/layout/cycle1"/>
    <dgm:cxn modelId="{CC943583-2C36-46C7-9B8B-AD0E23412FF7}" type="presParOf" srcId="{DC99924E-008D-724A-92D1-AB2B3C99D901}" destId="{08A7F40B-80DB-AD4E-9AAA-1C739182FC2E}" srcOrd="14" destOrd="0" presId="urn:microsoft.com/office/officeart/2005/8/layout/cycle1"/>
    <dgm:cxn modelId="{24B9BC9C-F3AF-4E41-B56B-531102A0A5F3}" type="presParOf" srcId="{DC99924E-008D-724A-92D1-AB2B3C99D901}" destId="{23583D98-4FA3-204C-9401-984E9F7B3B5A}" srcOrd="15" destOrd="0" presId="urn:microsoft.com/office/officeart/2005/8/layout/cycle1"/>
    <dgm:cxn modelId="{B4B80118-06A1-4D6E-A88A-0C7FFEC80E57}" type="presParOf" srcId="{DC99924E-008D-724A-92D1-AB2B3C99D901}" destId="{D752F1BB-28EB-FD4E-8A12-07D7CF216A07}" srcOrd="16" destOrd="0" presId="urn:microsoft.com/office/officeart/2005/8/layout/cycle1"/>
    <dgm:cxn modelId="{73766775-823F-4EA4-BC96-4E7CD024705A}" type="presParOf" srcId="{DC99924E-008D-724A-92D1-AB2B3C99D901}" destId="{9C2E23C2-E961-3141-BEB9-47644FEFFE43}"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47BB8-1D1F-F24C-B642-56BDA821FA7F}">
      <dsp:nvSpPr>
        <dsp:cNvPr id="0" name=""/>
        <dsp:cNvSpPr/>
      </dsp:nvSpPr>
      <dsp:spPr>
        <a:xfrm>
          <a:off x="5477420" y="0"/>
          <a:ext cx="1201740" cy="1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Self Managing</a:t>
          </a:r>
          <a:endParaRPr lang="en-US" sz="1400" kern="1200" dirty="0"/>
        </a:p>
      </dsp:txBody>
      <dsp:txXfrm>
        <a:off x="5477420" y="0"/>
        <a:ext cx="1201740" cy="1201740"/>
      </dsp:txXfrm>
    </dsp:sp>
    <dsp:sp modelId="{31F383E1-3EE8-A042-9E1D-2CBAD038DDA7}">
      <dsp:nvSpPr>
        <dsp:cNvPr id="0" name=""/>
        <dsp:cNvSpPr/>
      </dsp:nvSpPr>
      <dsp:spPr>
        <a:xfrm>
          <a:off x="952090" y="-372195"/>
          <a:ext cx="7100058" cy="6139461"/>
        </a:xfrm>
        <a:prstGeom prst="circularArrow">
          <a:avLst>
            <a:gd name="adj1" fmla="val 3993"/>
            <a:gd name="adj2" fmla="val 250472"/>
            <a:gd name="adj3" fmla="val 20883903"/>
            <a:gd name="adj4" fmla="val 19457903"/>
            <a:gd name="adj5" fmla="val 4658"/>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995E2A-375E-2840-895A-7EC9AA714F72}">
      <dsp:nvSpPr>
        <dsp:cNvPr id="0" name=""/>
        <dsp:cNvSpPr/>
      </dsp:nvSpPr>
      <dsp:spPr>
        <a:xfrm>
          <a:off x="6625766" y="2335535"/>
          <a:ext cx="1201740" cy="1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Cohesive, Resilient and Nurturing</a:t>
          </a:r>
          <a:endParaRPr lang="en-US" sz="1400" kern="1200" dirty="0"/>
        </a:p>
      </dsp:txBody>
      <dsp:txXfrm>
        <a:off x="6625766" y="2335535"/>
        <a:ext cx="1201740" cy="1201740"/>
      </dsp:txXfrm>
    </dsp:sp>
    <dsp:sp modelId="{8C5E784C-78A9-FF40-8A1A-16C901860FFD}">
      <dsp:nvSpPr>
        <dsp:cNvPr id="0" name=""/>
        <dsp:cNvSpPr/>
      </dsp:nvSpPr>
      <dsp:spPr>
        <a:xfrm>
          <a:off x="930708" y="-478331"/>
          <a:ext cx="7230125" cy="6829475"/>
        </a:xfrm>
        <a:prstGeom prst="circularArrow">
          <a:avLst>
            <a:gd name="adj1" fmla="val 3993"/>
            <a:gd name="adj2" fmla="val 250472"/>
            <a:gd name="adj3" fmla="val 2365722"/>
            <a:gd name="adj4" fmla="val 777114"/>
            <a:gd name="adj5" fmla="val 4658"/>
          </a:avLst>
        </a:prstGeom>
        <a:gradFill rotWithShape="0">
          <a:gsLst>
            <a:gs pos="0">
              <a:schemeClr val="accent2">
                <a:shade val="80000"/>
                <a:hueOff val="0"/>
                <a:satOff val="767"/>
                <a:lumOff val="4427"/>
                <a:alphaOff val="0"/>
                <a:shade val="51000"/>
                <a:satMod val="130000"/>
              </a:schemeClr>
            </a:gs>
            <a:gs pos="80000">
              <a:schemeClr val="accent2">
                <a:shade val="80000"/>
                <a:hueOff val="0"/>
                <a:satOff val="767"/>
                <a:lumOff val="4427"/>
                <a:alphaOff val="0"/>
                <a:shade val="93000"/>
                <a:satMod val="130000"/>
              </a:schemeClr>
            </a:gs>
            <a:gs pos="100000">
              <a:schemeClr val="accent2">
                <a:shade val="80000"/>
                <a:hueOff val="0"/>
                <a:satOff val="767"/>
                <a:lumOff val="44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950B00-761A-2C43-9EEB-F7EDD3C7E357}">
      <dsp:nvSpPr>
        <dsp:cNvPr id="0" name=""/>
        <dsp:cNvSpPr/>
      </dsp:nvSpPr>
      <dsp:spPr>
        <a:xfrm>
          <a:off x="5285333" y="4657233"/>
          <a:ext cx="1201740" cy="1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Living Healthy Lifestyles</a:t>
          </a:r>
          <a:endParaRPr lang="en-US" sz="1400" kern="1200" dirty="0"/>
        </a:p>
      </dsp:txBody>
      <dsp:txXfrm>
        <a:off x="5285333" y="4657233"/>
        <a:ext cx="1201740" cy="1201740"/>
      </dsp:txXfrm>
    </dsp:sp>
    <dsp:sp modelId="{7F6200FC-ECA7-1549-87E4-CC6BBBE4630B}">
      <dsp:nvSpPr>
        <dsp:cNvPr id="0" name=""/>
        <dsp:cNvSpPr/>
      </dsp:nvSpPr>
      <dsp:spPr>
        <a:xfrm>
          <a:off x="398271" y="62278"/>
          <a:ext cx="7924131" cy="5869466"/>
        </a:xfrm>
        <a:prstGeom prst="circularArrow">
          <a:avLst>
            <a:gd name="adj1" fmla="val 3993"/>
            <a:gd name="adj2" fmla="val 250472"/>
            <a:gd name="adj3" fmla="val 6124411"/>
            <a:gd name="adj4" fmla="val 4188959"/>
            <a:gd name="adj5" fmla="val 4658"/>
          </a:avLst>
        </a:prstGeom>
        <a:gradFill rotWithShape="0">
          <a:gsLst>
            <a:gs pos="0">
              <a:schemeClr val="accent2">
                <a:shade val="80000"/>
                <a:hueOff val="0"/>
                <a:satOff val="1534"/>
                <a:lumOff val="8854"/>
                <a:alphaOff val="0"/>
                <a:shade val="51000"/>
                <a:satMod val="130000"/>
              </a:schemeClr>
            </a:gs>
            <a:gs pos="80000">
              <a:schemeClr val="accent2">
                <a:shade val="80000"/>
                <a:hueOff val="0"/>
                <a:satOff val="1534"/>
                <a:lumOff val="8854"/>
                <a:alphaOff val="0"/>
                <a:shade val="93000"/>
                <a:satMod val="130000"/>
              </a:schemeClr>
            </a:gs>
            <a:gs pos="100000">
              <a:schemeClr val="accent2">
                <a:shade val="80000"/>
                <a:hueOff val="0"/>
                <a:satOff val="1534"/>
                <a:lumOff val="88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4C557B-BF54-5B41-8028-6EFF3CB0BB2C}">
      <dsp:nvSpPr>
        <dsp:cNvPr id="0" name=""/>
        <dsp:cNvSpPr/>
      </dsp:nvSpPr>
      <dsp:spPr>
        <a:xfrm>
          <a:off x="2408500" y="4671071"/>
          <a:ext cx="1201740" cy="1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Participating Fully in Society</a:t>
          </a:r>
          <a:endParaRPr lang="en-US" sz="1400" kern="1200" dirty="0"/>
        </a:p>
      </dsp:txBody>
      <dsp:txXfrm>
        <a:off x="2408500" y="4671071"/>
        <a:ext cx="1201740" cy="1201740"/>
      </dsp:txXfrm>
    </dsp:sp>
    <dsp:sp modelId="{05CF4032-52BE-4B45-BB29-59443B8CC4C4}">
      <dsp:nvSpPr>
        <dsp:cNvPr id="0" name=""/>
        <dsp:cNvSpPr/>
      </dsp:nvSpPr>
      <dsp:spPr>
        <a:xfrm>
          <a:off x="693662" y="-182206"/>
          <a:ext cx="7031444" cy="5869466"/>
        </a:xfrm>
        <a:prstGeom prst="circularArrow">
          <a:avLst>
            <a:gd name="adj1" fmla="val 3993"/>
            <a:gd name="adj2" fmla="val 250472"/>
            <a:gd name="adj3" fmla="val 9456991"/>
            <a:gd name="adj4" fmla="val 7932159"/>
            <a:gd name="adj5" fmla="val 4658"/>
          </a:avLst>
        </a:prstGeom>
        <a:gradFill rotWithShape="0">
          <a:gsLst>
            <a:gs pos="0">
              <a:schemeClr val="accent2">
                <a:shade val="80000"/>
                <a:hueOff val="0"/>
                <a:satOff val="2301"/>
                <a:lumOff val="13280"/>
                <a:alphaOff val="0"/>
                <a:shade val="51000"/>
                <a:satMod val="130000"/>
              </a:schemeClr>
            </a:gs>
            <a:gs pos="80000">
              <a:schemeClr val="accent2">
                <a:shade val="80000"/>
                <a:hueOff val="0"/>
                <a:satOff val="2301"/>
                <a:lumOff val="13280"/>
                <a:alphaOff val="0"/>
                <a:shade val="93000"/>
                <a:satMod val="130000"/>
              </a:schemeClr>
            </a:gs>
            <a:gs pos="100000">
              <a:schemeClr val="accent2">
                <a:shade val="80000"/>
                <a:hueOff val="0"/>
                <a:satOff val="2301"/>
                <a:lumOff val="132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4DE491-60B3-2C44-B555-73DB3C4B4F22}">
      <dsp:nvSpPr>
        <dsp:cNvPr id="0" name=""/>
        <dsp:cNvSpPr/>
      </dsp:nvSpPr>
      <dsp:spPr>
        <a:xfrm>
          <a:off x="488068" y="2388511"/>
          <a:ext cx="2203920" cy="1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Economically Secure</a:t>
          </a:r>
          <a:endParaRPr lang="en-US" sz="1400" kern="1200" dirty="0"/>
        </a:p>
      </dsp:txBody>
      <dsp:txXfrm>
        <a:off x="488068" y="2388511"/>
        <a:ext cx="2203920" cy="1201740"/>
      </dsp:txXfrm>
    </dsp:sp>
    <dsp:sp modelId="{08A7F40B-80DB-AD4E-9AAA-1C739182FC2E}">
      <dsp:nvSpPr>
        <dsp:cNvPr id="0" name=""/>
        <dsp:cNvSpPr/>
      </dsp:nvSpPr>
      <dsp:spPr>
        <a:xfrm>
          <a:off x="513289" y="5"/>
          <a:ext cx="7420296" cy="6214884"/>
        </a:xfrm>
        <a:prstGeom prst="circularArrow">
          <a:avLst>
            <a:gd name="adj1" fmla="val 3993"/>
            <a:gd name="adj2" fmla="val 250472"/>
            <a:gd name="adj3" fmla="val 13392954"/>
            <a:gd name="adj4" fmla="val 11733336"/>
            <a:gd name="adj5" fmla="val 4658"/>
          </a:avLst>
        </a:prstGeom>
        <a:gradFill rotWithShape="0">
          <a:gsLst>
            <a:gs pos="0">
              <a:schemeClr val="accent2">
                <a:shade val="80000"/>
                <a:hueOff val="0"/>
                <a:satOff val="3068"/>
                <a:lumOff val="17707"/>
                <a:alphaOff val="0"/>
                <a:shade val="51000"/>
                <a:satMod val="130000"/>
              </a:schemeClr>
            </a:gs>
            <a:gs pos="80000">
              <a:schemeClr val="accent2">
                <a:shade val="80000"/>
                <a:hueOff val="0"/>
                <a:satOff val="3068"/>
                <a:lumOff val="17707"/>
                <a:alphaOff val="0"/>
                <a:shade val="93000"/>
                <a:satMod val="130000"/>
              </a:schemeClr>
            </a:gs>
            <a:gs pos="100000">
              <a:schemeClr val="accent2">
                <a:shade val="80000"/>
                <a:hueOff val="0"/>
                <a:satOff val="3068"/>
                <a:lumOff val="177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52F1BB-28EB-FD4E-8A12-07D7CF216A07}">
      <dsp:nvSpPr>
        <dsp:cNvPr id="0" name=""/>
        <dsp:cNvSpPr/>
      </dsp:nvSpPr>
      <dsp:spPr>
        <a:xfrm>
          <a:off x="2408494" y="0"/>
          <a:ext cx="1201740" cy="1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Confidently Participating in </a:t>
          </a:r>
          <a:r>
            <a:rPr lang="en-US" sz="1400" kern="1200" dirty="0" err="1" smtClean="0"/>
            <a:t>Te</a:t>
          </a:r>
          <a:r>
            <a:rPr lang="en-US" sz="1400" kern="1200" dirty="0" smtClean="0"/>
            <a:t> </a:t>
          </a:r>
          <a:r>
            <a:rPr lang="en-US" sz="1400" kern="1200" dirty="0" err="1" smtClean="0"/>
            <a:t>Ao</a:t>
          </a:r>
          <a:r>
            <a:rPr lang="en-US" sz="1400" kern="1200" dirty="0" smtClean="0"/>
            <a:t> Maori </a:t>
          </a:r>
          <a:endParaRPr lang="en-US" sz="1400" kern="1200" dirty="0"/>
        </a:p>
      </dsp:txBody>
      <dsp:txXfrm>
        <a:off x="2408494" y="0"/>
        <a:ext cx="1201740" cy="1201740"/>
      </dsp:txXfrm>
    </dsp:sp>
    <dsp:sp modelId="{9C2E23C2-E961-3141-BEB9-47644FEFFE43}">
      <dsp:nvSpPr>
        <dsp:cNvPr id="0" name=""/>
        <dsp:cNvSpPr/>
      </dsp:nvSpPr>
      <dsp:spPr>
        <a:xfrm>
          <a:off x="1607901" y="12"/>
          <a:ext cx="5869466" cy="5630989"/>
        </a:xfrm>
        <a:prstGeom prst="circularArrow">
          <a:avLst>
            <a:gd name="adj1" fmla="val 3993"/>
            <a:gd name="adj2" fmla="val 250472"/>
            <a:gd name="adj3" fmla="val 17173954"/>
            <a:gd name="adj4" fmla="val 14978839"/>
            <a:gd name="adj5" fmla="val 4658"/>
          </a:avLst>
        </a:prstGeom>
        <a:gradFill rotWithShape="0">
          <a:gsLst>
            <a:gs pos="0">
              <a:schemeClr val="accent2">
                <a:shade val="80000"/>
                <a:hueOff val="0"/>
                <a:satOff val="3835"/>
                <a:lumOff val="22134"/>
                <a:alphaOff val="0"/>
                <a:shade val="51000"/>
                <a:satMod val="130000"/>
              </a:schemeClr>
            </a:gs>
            <a:gs pos="80000">
              <a:schemeClr val="accent2">
                <a:shade val="80000"/>
                <a:hueOff val="0"/>
                <a:satOff val="3835"/>
                <a:lumOff val="22134"/>
                <a:alphaOff val="0"/>
                <a:shade val="93000"/>
                <a:satMod val="130000"/>
              </a:schemeClr>
            </a:gs>
            <a:gs pos="100000">
              <a:schemeClr val="accent2">
                <a:shade val="80000"/>
                <a:hueOff val="0"/>
                <a:satOff val="3835"/>
                <a:lumOff val="221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pPr>
              <a:defRPr/>
            </a:pPr>
            <a:fld id="{E10A9309-3629-49C4-BCD2-1DC30EFA3C76}" type="datetimeFigureOut">
              <a:rPr lang="en-NZ"/>
              <a:pPr>
                <a:defRPr/>
              </a:pPr>
              <a:t>1/09/2011</a:t>
            </a:fld>
            <a:endParaRPr lang="en-NZ"/>
          </a:p>
        </p:txBody>
      </p:sp>
      <p:sp>
        <p:nvSpPr>
          <p:cNvPr id="4" name="Footer Placeholder 3"/>
          <p:cNvSpPr>
            <a:spLocks noGrp="1"/>
          </p:cNvSpPr>
          <p:nvPr>
            <p:ph type="ftr" sz="quarter" idx="2"/>
          </p:nvPr>
        </p:nvSpPr>
        <p:spPr>
          <a:xfrm>
            <a:off x="0" y="9512300"/>
            <a:ext cx="2982913" cy="501650"/>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p:cNvSpPr>
            <a:spLocks noGrp="1"/>
          </p:cNvSpPr>
          <p:nvPr>
            <p:ph type="sldNum" sz="quarter" idx="3"/>
          </p:nvPr>
        </p:nvSpPr>
        <p:spPr>
          <a:xfrm>
            <a:off x="3897313" y="9512300"/>
            <a:ext cx="2982912" cy="501650"/>
          </a:xfrm>
          <a:prstGeom prst="rect">
            <a:avLst/>
          </a:prstGeom>
        </p:spPr>
        <p:txBody>
          <a:bodyPr vert="horz" lIns="91440" tIns="45720" rIns="91440" bIns="45720" rtlCol="0" anchor="b"/>
          <a:lstStyle>
            <a:lvl1pPr algn="r">
              <a:defRPr sz="1200"/>
            </a:lvl1pPr>
          </a:lstStyle>
          <a:p>
            <a:pPr>
              <a:defRPr/>
            </a:pPr>
            <a:fld id="{DAF5B180-260C-45F9-946A-4BC12D73CF33}" type="slidenum">
              <a:rPr lang="en-NZ"/>
              <a:pPr>
                <a:defRPr/>
              </a:pPr>
              <a:t>‹#›</a:t>
            </a:fld>
            <a:endParaRPr lang="en-NZ"/>
          </a:p>
        </p:txBody>
      </p:sp>
    </p:spTree>
    <p:extLst>
      <p:ext uri="{BB962C8B-B14F-4D97-AF65-F5344CB8AC3E}">
        <p14:creationId xmlns:p14="http://schemas.microsoft.com/office/powerpoint/2010/main" val="183293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6551" tIns="48276" rIns="96551" bIns="48276"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63491" name="Rectangle 3"/>
          <p:cNvSpPr>
            <a:spLocks noGrp="1" noChangeArrowheads="1"/>
          </p:cNvSpPr>
          <p:nvPr>
            <p:ph type="dt" idx="1"/>
          </p:nvPr>
        </p:nvSpPr>
        <p:spPr bwMode="auto">
          <a:xfrm>
            <a:off x="3897313" y="0"/>
            <a:ext cx="2982912" cy="500063"/>
          </a:xfrm>
          <a:prstGeom prst="rect">
            <a:avLst/>
          </a:prstGeom>
          <a:noFill/>
          <a:ln w="9525">
            <a:noFill/>
            <a:miter lim="800000"/>
            <a:headEnd/>
            <a:tailEnd/>
          </a:ln>
          <a:effectLst/>
        </p:spPr>
        <p:txBody>
          <a:bodyPr vert="horz" wrap="square" lIns="96551" tIns="48276" rIns="96551" bIns="48276"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38213" y="750888"/>
            <a:ext cx="5006975" cy="3756025"/>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8975" y="4757738"/>
            <a:ext cx="5505450" cy="4506912"/>
          </a:xfrm>
          <a:prstGeom prst="rect">
            <a:avLst/>
          </a:prstGeom>
          <a:noFill/>
          <a:ln w="9525">
            <a:noFill/>
            <a:miter lim="800000"/>
            <a:headEnd/>
            <a:tailEnd/>
          </a:ln>
          <a:effectLst/>
        </p:spPr>
        <p:txBody>
          <a:bodyPr vert="horz" wrap="square" lIns="96551" tIns="48276" rIns="96551" bIns="482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9512300"/>
            <a:ext cx="2982913" cy="501650"/>
          </a:xfrm>
          <a:prstGeom prst="rect">
            <a:avLst/>
          </a:prstGeom>
          <a:noFill/>
          <a:ln w="9525">
            <a:noFill/>
            <a:miter lim="800000"/>
            <a:headEnd/>
            <a:tailEnd/>
          </a:ln>
          <a:effectLst/>
        </p:spPr>
        <p:txBody>
          <a:bodyPr vert="horz" wrap="square" lIns="96551" tIns="48276" rIns="96551" bIns="48276"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3897313" y="9512300"/>
            <a:ext cx="2982912" cy="501650"/>
          </a:xfrm>
          <a:prstGeom prst="rect">
            <a:avLst/>
          </a:prstGeom>
          <a:noFill/>
          <a:ln w="9525">
            <a:noFill/>
            <a:miter lim="800000"/>
            <a:headEnd/>
            <a:tailEnd/>
          </a:ln>
          <a:effectLst/>
        </p:spPr>
        <p:txBody>
          <a:bodyPr vert="horz" wrap="square" lIns="96551" tIns="48276" rIns="96551" bIns="48276" numCol="1" anchor="b" anchorCtr="0" compatLnSpc="1">
            <a:prstTxWarp prst="textNoShape">
              <a:avLst/>
            </a:prstTxWarp>
          </a:bodyPr>
          <a:lstStyle>
            <a:lvl1pPr algn="r" eaLnBrk="1" hangingPunct="1">
              <a:defRPr sz="1300">
                <a:latin typeface="Arial" charset="0"/>
              </a:defRPr>
            </a:lvl1pPr>
          </a:lstStyle>
          <a:p>
            <a:pPr>
              <a:defRPr/>
            </a:pPr>
            <a:fld id="{ED55D1BA-9BA1-477B-9E0C-A2F0ED59CA0D}" type="slidenum">
              <a:rPr lang="en-US"/>
              <a:pPr>
                <a:defRPr/>
              </a:pPr>
              <a:t>‹#›</a:t>
            </a:fld>
            <a:endParaRPr lang="en-US"/>
          </a:p>
        </p:txBody>
      </p:sp>
    </p:spTree>
    <p:extLst>
      <p:ext uri="{BB962C8B-B14F-4D97-AF65-F5344CB8AC3E}">
        <p14:creationId xmlns:p14="http://schemas.microsoft.com/office/powerpoint/2010/main" val="2889970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Penny </a:t>
            </a:r>
            <a:r>
              <a:rPr lang="en-NZ" dirty="0" err="1" smtClean="0"/>
              <a:t>Hawe</a:t>
            </a:r>
            <a:r>
              <a:rPr lang="en-NZ" dirty="0" smtClean="0"/>
              <a:t> was telling us earlier to celebrate and trumpet evaluation and what it is and does – get people to appreciate its value.</a:t>
            </a:r>
            <a:r>
              <a:rPr lang="en-NZ" baseline="0" dirty="0" smtClean="0"/>
              <a:t> </a:t>
            </a:r>
          </a:p>
          <a:p>
            <a:endParaRPr lang="en-NZ" baseline="0" dirty="0" smtClean="0"/>
          </a:p>
          <a:p>
            <a:r>
              <a:rPr lang="en-NZ" baseline="0" dirty="0" smtClean="0"/>
              <a:t>Part of that is being clear about what evaluation is – and how and where it adds value in a way that is quite different from descriptive research</a:t>
            </a:r>
            <a:endParaRPr lang="en-NZ" dirty="0" smtClean="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NZ" dirty="0" smtClean="0"/>
              <a:t>driven by the literature</a:t>
            </a:r>
          </a:p>
          <a:p>
            <a:pPr lvl="1">
              <a:buFont typeface="Arial"/>
              <a:buChar char="•"/>
            </a:pPr>
            <a:r>
              <a:rPr lang="en-NZ" dirty="0" smtClean="0"/>
              <a:t>informed by practice</a:t>
            </a:r>
          </a:p>
          <a:p>
            <a:pPr lvl="1">
              <a:buFont typeface="Arial"/>
              <a:buChar char="•"/>
            </a:pPr>
            <a:r>
              <a:rPr lang="en-NZ" dirty="0" smtClean="0"/>
              <a:t>and fine-tuned by a wide range of stakeholders</a:t>
            </a:r>
          </a:p>
          <a:p>
            <a:pPr lvl="1">
              <a:buNone/>
            </a:pPr>
            <a:endParaRPr lang="en-NZ" dirty="0" smtClean="0"/>
          </a:p>
          <a:p>
            <a:endParaRPr lang="en-US" dirty="0"/>
          </a:p>
        </p:txBody>
      </p:sp>
      <p:sp>
        <p:nvSpPr>
          <p:cNvPr id="4" name="Slide Number Placeholder 3"/>
          <p:cNvSpPr>
            <a:spLocks noGrp="1"/>
          </p:cNvSpPr>
          <p:nvPr>
            <p:ph type="sldNum" sz="quarter" idx="10"/>
          </p:nvPr>
        </p:nvSpPr>
        <p:spPr/>
        <p:txBody>
          <a:bodyPr/>
          <a:lstStyle/>
          <a:p>
            <a:fld id="{EBD925D7-8FA7-064F-B372-770854DECFCC}" type="slidenum">
              <a:rPr lang="en-US" smtClean="0"/>
              <a:pPr/>
              <a:t>26</a:t>
            </a:fld>
            <a:endParaRPr lang="en-US"/>
          </a:p>
        </p:txBody>
      </p:sp>
    </p:spTree>
    <p:extLst>
      <p:ext uri="{BB962C8B-B14F-4D97-AF65-F5344CB8AC3E}">
        <p14:creationId xmlns:p14="http://schemas.microsoft.com/office/powerpoint/2010/main" val="40961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4EB7E-8D04-104B-B913-980F8B00B77F}" type="slidenum">
              <a:rPr lang="en-US" smtClean="0"/>
              <a:pPr/>
              <a:t>28</a:t>
            </a:fld>
            <a:endParaRPr lang="en-US"/>
          </a:p>
        </p:txBody>
      </p:sp>
    </p:spTree>
    <p:extLst>
      <p:ext uri="{BB962C8B-B14F-4D97-AF65-F5344CB8AC3E}">
        <p14:creationId xmlns:p14="http://schemas.microsoft.com/office/powerpoint/2010/main" val="166687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4EB7E-8D04-104B-B913-980F8B00B77F}" type="slidenum">
              <a:rPr lang="en-US" smtClean="0"/>
              <a:pPr/>
              <a:t>32</a:t>
            </a:fld>
            <a:endParaRPr lang="en-US"/>
          </a:p>
        </p:txBody>
      </p:sp>
    </p:spTree>
    <p:extLst>
      <p:ext uri="{BB962C8B-B14F-4D97-AF65-F5344CB8AC3E}">
        <p14:creationId xmlns:p14="http://schemas.microsoft.com/office/powerpoint/2010/main" val="267070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25D7-8FA7-064F-B372-770854DECFCC}" type="slidenum">
              <a:rPr lang="en-US" smtClean="0"/>
              <a:pPr/>
              <a:t>38</a:t>
            </a:fld>
            <a:endParaRPr lang="en-US"/>
          </a:p>
        </p:txBody>
      </p:sp>
    </p:spTree>
    <p:extLst>
      <p:ext uri="{BB962C8B-B14F-4D97-AF65-F5344CB8AC3E}">
        <p14:creationId xmlns:p14="http://schemas.microsoft.com/office/powerpoint/2010/main" val="64842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Why isn’t</a:t>
            </a:r>
            <a:r>
              <a:rPr lang="en-NZ" baseline="0" dirty="0" smtClean="0"/>
              <a:t> this really distinctive aspect of our work better understood? </a:t>
            </a:r>
            <a:r>
              <a:rPr lang="en-NZ" dirty="0" smtClean="0"/>
              <a:t>Because a lot of </a:t>
            </a:r>
            <a:r>
              <a:rPr lang="en-NZ" baseline="0" dirty="0" smtClean="0"/>
              <a:t>work called ‘evaluation’ skips the tricky bit and throws the task back to the client. </a:t>
            </a:r>
          </a:p>
          <a:p>
            <a:endParaRPr lang="en-NZ" baseline="0" dirty="0" smtClean="0"/>
          </a:p>
          <a:p>
            <a:r>
              <a:rPr lang="en-NZ" baseline="0" dirty="0" smtClean="0"/>
              <a:t>The value-free doctrine is still alive and well in the social sciences, even among researchers who take on work in evaluation. </a:t>
            </a:r>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And then there are other areas where people conduct evaluations or reviews</a:t>
            </a:r>
            <a:r>
              <a:rPr lang="en-NZ" baseline="0" dirty="0" smtClean="0"/>
              <a:t> and seem to use divine judgement to get to their conclusions – this just fuels the argument that evaluation is all “just subjective”</a:t>
            </a:r>
            <a:endParaRPr lang="en-NZ" dirty="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Shocking concept, yes.</a:t>
            </a:r>
            <a:endParaRPr lang="en-NZ" dirty="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err="1" smtClean="0"/>
              <a:t>Languaging</a:t>
            </a:r>
            <a:r>
              <a:rPr lang="en-NZ" dirty="0" smtClean="0"/>
              <a:t> matters – Nan and Kate will talk</a:t>
            </a:r>
            <a:r>
              <a:rPr lang="en-NZ" baseline="0" dirty="0" smtClean="0"/>
              <a:t> about this too</a:t>
            </a:r>
            <a:endParaRPr lang="en-NZ" dirty="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NZ" sz="2400" dirty="0" smtClean="0"/>
              <a:t>Hybrid from 3 pieces of work with the Ministry of Education:</a:t>
            </a:r>
          </a:p>
          <a:p>
            <a:pPr lvl="1" eaLnBrk="1" hangingPunct="1"/>
            <a:endParaRPr lang="en-NZ" sz="2000" dirty="0" smtClean="0"/>
          </a:p>
          <a:p>
            <a:pPr lvl="1" eaLnBrk="1" hangingPunct="1"/>
            <a:r>
              <a:rPr lang="en-NZ" sz="2000" dirty="0" smtClean="0"/>
              <a:t>Literacy Exploratory Study (an evaluative inquiry process &amp; reflection tool to help schools better meet the needs of struggling readers and writers)</a:t>
            </a:r>
          </a:p>
          <a:p>
            <a:pPr lvl="1" eaLnBrk="1" hangingPunct="1"/>
            <a:endParaRPr lang="en-NZ" sz="2000" dirty="0" smtClean="0"/>
          </a:p>
          <a:p>
            <a:pPr lvl="1" eaLnBrk="1" hangingPunct="1"/>
            <a:r>
              <a:rPr lang="en-NZ" sz="2000" dirty="0" smtClean="0"/>
              <a:t>The Measurable Gains Framework (a macro-level approach to evaluating MOE’s Ka </a:t>
            </a:r>
            <a:r>
              <a:rPr lang="en-NZ" sz="2000" dirty="0" err="1" smtClean="0"/>
              <a:t>Hikitia</a:t>
            </a:r>
            <a:r>
              <a:rPr lang="en-NZ" sz="2000" dirty="0" smtClean="0"/>
              <a:t> strategy aimed at “Māori enjoying education success as Māori”)</a:t>
            </a:r>
          </a:p>
          <a:p>
            <a:pPr lvl="1" eaLnBrk="1" hangingPunct="1"/>
            <a:endParaRPr lang="en-NZ" sz="2000" dirty="0" smtClean="0"/>
          </a:p>
          <a:p>
            <a:pPr lvl="1" eaLnBrk="1" hangingPunct="1"/>
            <a:r>
              <a:rPr lang="en-NZ" sz="2000" dirty="0" smtClean="0"/>
              <a:t>Evaluation of the Specialist Education Itinerant Teaching Service (Group Special Education, 2008)</a:t>
            </a:r>
            <a:endParaRPr lang="en-US" sz="2000" dirty="0" smtClean="0"/>
          </a:p>
          <a:p>
            <a:pPr lvl="0" eaLnBrk="1" hangingPunct="1"/>
            <a:endParaRPr lang="en-US" sz="2000" dirty="0" smtClean="0"/>
          </a:p>
          <a:p>
            <a:pPr lvl="0" eaLnBrk="1" hangingPunct="1"/>
            <a:r>
              <a:rPr lang="en-US" sz="2000" dirty="0" smtClean="0"/>
              <a:t>Note</a:t>
            </a:r>
            <a:r>
              <a:rPr lang="en-US" sz="2000" baseline="0" dirty="0" smtClean="0"/>
              <a:t> that the original versions had six levels; this is an abbreviated version just to illustrate the concept.</a:t>
            </a:r>
            <a:endParaRPr lang="en-NZ" sz="2000" dirty="0" smtClean="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29492-3F9C-4AF4-9920-6793987A9CC4}" type="slidenum">
              <a:rPr lang="en-GB"/>
              <a:pPr/>
              <a:t>10</a:t>
            </a:fld>
            <a:endParaRPr lang="en-GB"/>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NZ" dirty="0" smtClean="0"/>
              <a:t>This example was taken from NZQA’s External Evaluation and Review (EER) methodology. </a:t>
            </a:r>
          </a:p>
          <a:p>
            <a:endParaRPr lang="en-NZ" dirty="0" smtClean="0"/>
          </a:p>
          <a:p>
            <a:r>
              <a:rPr lang="en-NZ" dirty="0" smtClean="0"/>
              <a:t>Completely generic rubric that is applied to answers</a:t>
            </a:r>
            <a:r>
              <a:rPr lang="en-NZ" baseline="0" dirty="0" smtClean="0"/>
              <a:t> to process and outcome evaluation questions. </a:t>
            </a:r>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So, you can’t just say “</a:t>
            </a:r>
            <a:r>
              <a:rPr lang="en-NZ" dirty="0" err="1" smtClean="0"/>
              <a:t>ohhh</a:t>
            </a:r>
            <a:r>
              <a:rPr lang="en-NZ" dirty="0" smtClean="0"/>
              <a:t>, I’ll</a:t>
            </a:r>
            <a:r>
              <a:rPr lang="en-NZ" baseline="0" dirty="0" smtClean="0"/>
              <a:t> give it a very good” – you actually have to produce some very specific evidence to support the conclusion. </a:t>
            </a:r>
          </a:p>
          <a:p>
            <a:endParaRPr lang="en-NZ" baseline="0" dirty="0" smtClean="0"/>
          </a:p>
          <a:p>
            <a:r>
              <a:rPr lang="en-NZ" dirty="0" smtClean="0"/>
              <a:t>Many</a:t>
            </a:r>
            <a:r>
              <a:rPr lang="en-NZ" baseline="0" dirty="0" smtClean="0"/>
              <a:t> people accuse evaluation (especially </a:t>
            </a:r>
            <a:r>
              <a:rPr lang="en-NZ" i="1" baseline="0" dirty="0" smtClean="0"/>
              <a:t>real  </a:t>
            </a:r>
            <a:r>
              <a:rPr lang="en-NZ" i="0" baseline="0" dirty="0" smtClean="0"/>
              <a:t>evaluation, i.e. truly </a:t>
            </a:r>
            <a:r>
              <a:rPr lang="en-NZ" i="1" baseline="0" dirty="0" smtClean="0"/>
              <a:t>evaluative  </a:t>
            </a:r>
            <a:r>
              <a:rPr lang="en-NZ" i="0" baseline="0" dirty="0" smtClean="0"/>
              <a:t>evaluation) of being “just subjective”.</a:t>
            </a:r>
          </a:p>
          <a:p>
            <a:endParaRPr lang="en-NZ" i="0" baseline="0" dirty="0" smtClean="0"/>
          </a:p>
          <a:p>
            <a:r>
              <a:rPr lang="en-NZ" i="0" baseline="0" dirty="0" smtClean="0"/>
              <a:t>Here, the “just personal preference/opinion” aspect of subjectivity is minimised while still maintaining the benefits of the “good professional judgement” type of subjectivity – the one that (if done well) can fathom and weigh the nuances. </a:t>
            </a:r>
          </a:p>
          <a:p>
            <a:endParaRPr lang="en-NZ" i="0" baseline="0" dirty="0" smtClean="0"/>
          </a:p>
          <a:p>
            <a:r>
              <a:rPr lang="en-NZ" i="0" baseline="0" dirty="0" smtClean="0"/>
              <a:t>In other words, you still have to use your head (you can’t opt out and just go for stats or stories as though they speak for themselves), but it can’t be “all in your head” either - you have to make transparent how evaluative conclusions are drawn and based on what values (e.g. How do you judge a weakness to be ‘significant’ or not – based on what?).</a:t>
            </a:r>
            <a:endParaRPr lang="en-NZ" dirty="0"/>
          </a:p>
        </p:txBody>
      </p:sp>
      <p:sp>
        <p:nvSpPr>
          <p:cNvPr id="4" name="Slide Number Placeholder 3"/>
          <p:cNvSpPr>
            <a:spLocks noGrp="1"/>
          </p:cNvSpPr>
          <p:nvPr>
            <p:ph type="sldNum" sz="quarter" idx="10"/>
          </p:nvPr>
        </p:nvSpPr>
        <p:spPr/>
        <p:txBody>
          <a:bodyPr/>
          <a:lstStyle/>
          <a:p>
            <a:pPr>
              <a:defRPr/>
            </a:pPr>
            <a:fld id="{ED55D1BA-9BA1-477B-9E0C-A2F0ED59CA0D}"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20</a:t>
            </a:fld>
            <a:endParaRPr lang="en-US"/>
          </a:p>
        </p:txBody>
      </p:sp>
    </p:spTree>
    <p:extLst>
      <p:ext uri="{BB962C8B-B14F-4D97-AF65-F5344CB8AC3E}">
        <p14:creationId xmlns:p14="http://schemas.microsoft.com/office/powerpoint/2010/main" val="1684380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NZ"/>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NZ"/>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NZ"/>
            </a:p>
          </p:txBody>
        </p:sp>
      </p:grpSp>
      <p:pic>
        <p:nvPicPr>
          <p:cNvPr id="8" name="Picture 14" descr="koru-1"/>
          <p:cNvPicPr>
            <a:picLocks noChangeAspect="1" noChangeArrowheads="1"/>
          </p:cNvPicPr>
          <p:nvPr userDrawn="1"/>
        </p:nvPicPr>
        <p:blipFill>
          <a:blip r:embed="rId2" cstate="print"/>
          <a:srcRect/>
          <a:stretch>
            <a:fillRect/>
          </a:stretch>
        </p:blipFill>
        <p:spPr bwMode="auto">
          <a:xfrm>
            <a:off x="0" y="2636838"/>
            <a:ext cx="9144000" cy="1179512"/>
          </a:xfrm>
          <a:prstGeom prst="rect">
            <a:avLst/>
          </a:prstGeom>
          <a:noFill/>
          <a:ln w="9525">
            <a:noFill/>
            <a:miter lim="800000"/>
            <a:headEnd/>
            <a:tailEnd/>
          </a:ln>
        </p:spPr>
      </p:pic>
      <p:sp>
        <p:nvSpPr>
          <p:cNvPr id="9" name="Text Box 15"/>
          <p:cNvSpPr txBox="1">
            <a:spLocks noChangeArrowheads="1"/>
          </p:cNvSpPr>
          <p:nvPr userDrawn="1"/>
        </p:nvSpPr>
        <p:spPr bwMode="auto">
          <a:xfrm>
            <a:off x="6529388" y="3429000"/>
            <a:ext cx="2614612" cy="336550"/>
          </a:xfrm>
          <a:prstGeom prst="rect">
            <a:avLst/>
          </a:prstGeom>
          <a:noFill/>
          <a:ln w="9525">
            <a:noFill/>
            <a:miter lim="800000"/>
            <a:headEnd/>
            <a:tailEnd/>
          </a:ln>
          <a:effectLst/>
        </p:spPr>
        <p:txBody>
          <a:bodyPr wrap="none">
            <a:spAutoFit/>
          </a:bodyPr>
          <a:lstStyle/>
          <a:p>
            <a:pPr>
              <a:defRPr/>
            </a:pPr>
            <a:r>
              <a:rPr lang="en-US" sz="1600" dirty="0">
                <a:solidFill>
                  <a:schemeClr val="accent1"/>
                </a:solidFill>
                <a:latin typeface="Tahoma" pitchFamily="34" charset="0"/>
              </a:rPr>
              <a:t>http://RealEvaluation.com</a:t>
            </a:r>
          </a:p>
        </p:txBody>
      </p:sp>
      <p:pic>
        <p:nvPicPr>
          <p:cNvPr id="10" name="Picture 17" descr="Real Eval logo final"/>
          <p:cNvPicPr>
            <a:picLocks noChangeAspect="1" noChangeArrowheads="1"/>
          </p:cNvPicPr>
          <p:nvPr userDrawn="1"/>
        </p:nvPicPr>
        <p:blipFill>
          <a:blip r:embed="rId3" cstate="print"/>
          <a:srcRect/>
          <a:stretch>
            <a:fillRect/>
          </a:stretch>
        </p:blipFill>
        <p:spPr bwMode="auto">
          <a:xfrm>
            <a:off x="107950" y="115888"/>
            <a:ext cx="2808288" cy="838200"/>
          </a:xfrm>
          <a:prstGeom prst="rect">
            <a:avLst/>
          </a:prstGeom>
          <a:noFill/>
          <a:ln w="9525">
            <a:noFill/>
            <a:miter lim="800000"/>
            <a:headEnd/>
            <a:tailEnd/>
          </a:ln>
        </p:spPr>
      </p:pic>
      <p:sp>
        <p:nvSpPr>
          <p:cNvPr id="36866" name="Rectangle 2"/>
          <p:cNvSpPr>
            <a:spLocks noGrp="1" noChangeArrowheads="1"/>
          </p:cNvSpPr>
          <p:nvPr>
            <p:ph type="ctrTitle"/>
          </p:nvPr>
        </p:nvSpPr>
        <p:spPr>
          <a:xfrm>
            <a:off x="685800" y="685800"/>
            <a:ext cx="7772400" cy="1879600"/>
          </a:xfrm>
        </p:spPr>
        <p:txBody>
          <a:bodyPr/>
          <a:lstStyle>
            <a:lvl1pPr algn="ctr">
              <a:defRPr sz="4800" b="0"/>
            </a:lvl1pPr>
          </a:lstStyle>
          <a:p>
            <a:r>
              <a:rPr lang="en-US"/>
              <a:t>Click to edit Master title style</a:t>
            </a:r>
          </a:p>
        </p:txBody>
      </p:sp>
      <p:sp>
        <p:nvSpPr>
          <p:cNvPr id="36867" name="Rectangle 3"/>
          <p:cNvSpPr>
            <a:spLocks noGrp="1" noChangeArrowheads="1"/>
          </p:cNvSpPr>
          <p:nvPr>
            <p:ph type="subTitle" idx="1"/>
          </p:nvPr>
        </p:nvSpPr>
        <p:spPr>
          <a:xfrm>
            <a:off x="1371600" y="3933825"/>
            <a:ext cx="6400800" cy="1546225"/>
          </a:xfrm>
        </p:spPr>
        <p:txBody>
          <a:bodyPr/>
          <a:lstStyle>
            <a:lvl1pPr marL="0" indent="0" algn="ctr">
              <a:buFont typeface="Wingdings" pitchFamily="2" charset="2"/>
              <a:buNone/>
              <a:defRPr sz="3000"/>
            </a:lvl1pPr>
          </a:lstStyle>
          <a:p>
            <a:r>
              <a:rPr lang="en-US"/>
              <a:t>Click to edit Master subtitle style</a:t>
            </a:r>
          </a:p>
        </p:txBody>
      </p:sp>
      <p:sp>
        <p:nvSpPr>
          <p:cNvPr id="11" name="Rectangle 4"/>
          <p:cNvSpPr>
            <a:spLocks noGrp="1" noChangeArrowheads="1"/>
          </p:cNvSpPr>
          <p:nvPr>
            <p:ph type="dt" sz="half" idx="10"/>
          </p:nvPr>
        </p:nvSpPr>
        <p:spPr>
          <a:xfrm>
            <a:off x="457200" y="6248400"/>
            <a:ext cx="2133600" cy="457200"/>
          </a:xfrm>
        </p:spPr>
        <p:txBody>
          <a:bodyPr/>
          <a:lstStyle>
            <a:lvl1pPr>
              <a:defRPr/>
            </a:lvl1pPr>
          </a:lstStyle>
          <a:p>
            <a:pPr>
              <a:defRPr/>
            </a:pPr>
            <a:r>
              <a:rPr lang="en-US" smtClean="0"/>
              <a:t>Sept 1 2011</a:t>
            </a:r>
            <a:endParaRPr lang="en-US"/>
          </a:p>
        </p:txBody>
      </p:sp>
      <p:sp>
        <p:nvSpPr>
          <p:cNvPr id="12"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NZ" smtClean="0"/>
              <a:t>AES 2011 - The Rubric Revolution</a:t>
            </a:r>
            <a:endParaRPr lang="en-US"/>
          </a:p>
        </p:txBody>
      </p:sp>
      <p:sp>
        <p:nvSpPr>
          <p:cNvPr id="13" name="Rectangle 6"/>
          <p:cNvSpPr>
            <a:spLocks noGrp="1" noChangeArrowheads="1"/>
          </p:cNvSpPr>
          <p:nvPr>
            <p:ph type="sldNum" sz="quarter" idx="12"/>
          </p:nvPr>
        </p:nvSpPr>
        <p:spPr>
          <a:xfrm>
            <a:off x="6553200" y="6248400"/>
            <a:ext cx="2133600" cy="457200"/>
          </a:xfrm>
        </p:spPr>
        <p:txBody>
          <a:bodyPr/>
          <a:lstStyle>
            <a:lvl1pPr>
              <a:defRPr/>
            </a:lvl1pPr>
          </a:lstStyle>
          <a:p>
            <a:pPr>
              <a:defRPr/>
            </a:pPr>
            <a:fld id="{A50D8340-1BC1-4017-A61A-DA27A2D810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D69AD5-5C3E-4DB8-9A3B-87E25C647D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7813"/>
            <a:ext cx="1982787"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55650" y="277813"/>
            <a:ext cx="579596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CA45A-4D6D-4432-ABE9-35678C4181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277813"/>
            <a:ext cx="7931150" cy="1139825"/>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55650" y="1600200"/>
            <a:ext cx="7931150" cy="4530725"/>
          </a:xfrm>
        </p:spPr>
        <p:txBody>
          <a:bodyPr/>
          <a:lstStyle/>
          <a:p>
            <a:pPr lvl="0"/>
            <a:endParaRPr lang="en-N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04D134-CEA8-4FE0-8217-EA95C0BD2D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F2556-C572-4F0E-BC07-6707867E11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3412AB-4EE5-4CAC-9D0D-35E982CFD4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55650" y="1600200"/>
            <a:ext cx="38893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797425" y="1600200"/>
            <a:ext cx="38893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13E204-746D-4CDF-BB60-401ABDF946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334195-6424-4A38-9579-52407872CF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63528E-9B38-4689-BFE6-E7D2EE7AA9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BA395B-6972-40E8-9DC6-C2107F2340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C74BB-58B1-4E48-AFC7-0E89C45576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 1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NZ" smtClean="0"/>
              <a:t>AES 2011 - The Rubric Revolution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C152FE-3E75-4CAE-ADB7-9A36E2EEF6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7813"/>
            <a:ext cx="793115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5650" y="1600200"/>
            <a:ext cx="793115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755650" y="6248400"/>
            <a:ext cx="18351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US" smtClean="0"/>
              <a:t>Sept 1 2011</a:t>
            </a:r>
            <a:endParaRPr lang="en-US"/>
          </a:p>
        </p:txBody>
      </p:sp>
      <p:sp>
        <p:nvSpPr>
          <p:cNvPr id="35845" name="Rectangle 5"/>
          <p:cNvSpPr>
            <a:spLocks noGrp="1" noChangeArrowheads="1"/>
          </p:cNvSpPr>
          <p:nvPr>
            <p:ph type="ftr" sz="quarter" idx="3"/>
          </p:nvPr>
        </p:nvSpPr>
        <p:spPr bwMode="auto">
          <a:xfrm>
            <a:off x="3563938" y="62372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NZ" smtClean="0"/>
              <a:t>AES 2011 - The Rubric Revolution</a:t>
            </a:r>
            <a:endParaRPr lang="en-US"/>
          </a:p>
        </p:txBody>
      </p:sp>
      <p:sp>
        <p:nvSpPr>
          <p:cNvPr id="35846" name="Rectangle 6"/>
          <p:cNvSpPr>
            <a:spLocks noGrp="1" noChangeArrowheads="1"/>
          </p:cNvSpPr>
          <p:nvPr>
            <p:ph type="sldNum" sz="quarter" idx="4"/>
          </p:nvPr>
        </p:nvSpPr>
        <p:spPr bwMode="auto">
          <a:xfrm>
            <a:off x="7164388" y="6248400"/>
            <a:ext cx="15224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9F9F2BE0-F996-4E96-9D07-AE2EC0446918}" type="slidenum">
              <a:rPr lang="en-US"/>
              <a:pPr>
                <a:defRPr/>
              </a:pPr>
              <a:t>‹#›</a:t>
            </a:fld>
            <a:endParaRPr lang="en-US"/>
          </a:p>
        </p:txBody>
      </p:sp>
      <p:sp>
        <p:nvSpPr>
          <p:cNvPr id="3584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NZ"/>
          </a:p>
        </p:txBody>
      </p:sp>
      <p:pic>
        <p:nvPicPr>
          <p:cNvPr id="1032" name="Picture 11" descr="koru-2"/>
          <p:cNvPicPr>
            <a:picLocks noChangeAspect="1" noChangeArrowheads="1"/>
          </p:cNvPicPr>
          <p:nvPr/>
        </p:nvPicPr>
        <p:blipFill>
          <a:blip r:embed="rId14" cstate="print"/>
          <a:srcRect/>
          <a:stretch>
            <a:fillRect/>
          </a:stretch>
        </p:blipFill>
        <p:spPr bwMode="auto">
          <a:xfrm>
            <a:off x="0" y="0"/>
            <a:ext cx="693738" cy="6858000"/>
          </a:xfrm>
          <a:prstGeom prst="rect">
            <a:avLst/>
          </a:prstGeom>
          <a:noFill/>
          <a:ln w="9525">
            <a:noFill/>
            <a:miter lim="800000"/>
            <a:headEnd/>
            <a:tailEnd/>
          </a:ln>
        </p:spPr>
      </p:pic>
      <p:pic>
        <p:nvPicPr>
          <p:cNvPr id="1033" name="Picture 12" descr="Real Eval logo final"/>
          <p:cNvPicPr>
            <a:picLocks noChangeAspect="1" noChangeArrowheads="1"/>
          </p:cNvPicPr>
          <p:nvPr/>
        </p:nvPicPr>
        <p:blipFill>
          <a:blip r:embed="rId15" cstate="print"/>
          <a:srcRect/>
          <a:stretch>
            <a:fillRect/>
          </a:stretch>
        </p:blipFill>
        <p:spPr bwMode="auto">
          <a:xfrm>
            <a:off x="7524750" y="115888"/>
            <a:ext cx="1439863"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p:txStyles>
    <p:titleStyle>
      <a:lvl1pPr algn="l" rtl="0" eaLnBrk="0" fontAlgn="base" hangingPunct="0">
        <a:spcBef>
          <a:spcPct val="0"/>
        </a:spcBef>
        <a:spcAft>
          <a:spcPct val="0"/>
        </a:spcAft>
        <a:defRPr sz="4400" b="1">
          <a:solidFill>
            <a:srgbClr val="284E31"/>
          </a:solidFill>
          <a:latin typeface="+mj-lt"/>
          <a:ea typeface="+mj-ea"/>
          <a:cs typeface="+mj-cs"/>
        </a:defRPr>
      </a:lvl1pPr>
      <a:lvl2pPr algn="l" rtl="0" eaLnBrk="0" fontAlgn="base" hangingPunct="0">
        <a:spcBef>
          <a:spcPct val="0"/>
        </a:spcBef>
        <a:spcAft>
          <a:spcPct val="0"/>
        </a:spcAft>
        <a:defRPr sz="4400" b="1">
          <a:solidFill>
            <a:srgbClr val="284E31"/>
          </a:solidFill>
          <a:latin typeface="Garamond" pitchFamily="18" charset="0"/>
        </a:defRPr>
      </a:lvl2pPr>
      <a:lvl3pPr algn="l" rtl="0" eaLnBrk="0" fontAlgn="base" hangingPunct="0">
        <a:spcBef>
          <a:spcPct val="0"/>
        </a:spcBef>
        <a:spcAft>
          <a:spcPct val="0"/>
        </a:spcAft>
        <a:defRPr sz="4400" b="1">
          <a:solidFill>
            <a:srgbClr val="284E31"/>
          </a:solidFill>
          <a:latin typeface="Garamond" pitchFamily="18" charset="0"/>
        </a:defRPr>
      </a:lvl3pPr>
      <a:lvl4pPr algn="l" rtl="0" eaLnBrk="0" fontAlgn="base" hangingPunct="0">
        <a:spcBef>
          <a:spcPct val="0"/>
        </a:spcBef>
        <a:spcAft>
          <a:spcPct val="0"/>
        </a:spcAft>
        <a:defRPr sz="4400" b="1">
          <a:solidFill>
            <a:srgbClr val="284E31"/>
          </a:solidFill>
          <a:latin typeface="Garamond" pitchFamily="18" charset="0"/>
        </a:defRPr>
      </a:lvl4pPr>
      <a:lvl5pPr algn="l" rtl="0" eaLnBrk="0" fontAlgn="base" hangingPunct="0">
        <a:spcBef>
          <a:spcPct val="0"/>
        </a:spcBef>
        <a:spcAft>
          <a:spcPct val="0"/>
        </a:spcAft>
        <a:defRPr sz="4400" b="1">
          <a:solidFill>
            <a:srgbClr val="284E31"/>
          </a:solidFill>
          <a:latin typeface="Garamond" pitchFamily="18" charset="0"/>
        </a:defRPr>
      </a:lvl5pPr>
      <a:lvl6pPr marL="457200" algn="l" rtl="0" fontAlgn="base">
        <a:spcBef>
          <a:spcPct val="0"/>
        </a:spcBef>
        <a:spcAft>
          <a:spcPct val="0"/>
        </a:spcAft>
        <a:defRPr sz="4400" b="1">
          <a:solidFill>
            <a:srgbClr val="284E31"/>
          </a:solidFill>
          <a:latin typeface="Garamond" pitchFamily="18" charset="0"/>
        </a:defRPr>
      </a:lvl6pPr>
      <a:lvl7pPr marL="914400" algn="l" rtl="0" fontAlgn="base">
        <a:spcBef>
          <a:spcPct val="0"/>
        </a:spcBef>
        <a:spcAft>
          <a:spcPct val="0"/>
        </a:spcAft>
        <a:defRPr sz="4400" b="1">
          <a:solidFill>
            <a:srgbClr val="284E31"/>
          </a:solidFill>
          <a:latin typeface="Garamond" pitchFamily="18" charset="0"/>
        </a:defRPr>
      </a:lvl7pPr>
      <a:lvl8pPr marL="1371600" algn="l" rtl="0" fontAlgn="base">
        <a:spcBef>
          <a:spcPct val="0"/>
        </a:spcBef>
        <a:spcAft>
          <a:spcPct val="0"/>
        </a:spcAft>
        <a:defRPr sz="4400" b="1">
          <a:solidFill>
            <a:srgbClr val="284E31"/>
          </a:solidFill>
          <a:latin typeface="Garamond" pitchFamily="18" charset="0"/>
        </a:defRPr>
      </a:lvl8pPr>
      <a:lvl9pPr marL="1828800" algn="l" rtl="0" fontAlgn="base">
        <a:spcBef>
          <a:spcPct val="0"/>
        </a:spcBef>
        <a:spcAft>
          <a:spcPct val="0"/>
        </a:spcAft>
        <a:defRPr sz="4400" b="1">
          <a:solidFill>
            <a:srgbClr val="284E3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file:///\\localhost\Users\kmckegg\Dropbox\Platform%20Trust\Macintosh%20HD:Users:kmckegg:Dropbox:Dbox%20KG%20Projects:WELLINK:Key%20We%20Way:report:091217%20Good%20Peer%20Support%20Report%20vxx.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file:///\\localhost\Users\kmckegg\Dropbox\Platform%20Trust\Macintosh%20HD:Users:kmckegg:Dropbox:Dbox%20KG%20Projects:WELLINK:Key%20We%20Way:report:091217%20Good%20Peer%20Support%20Report%20vxx.docx!OLE_LINK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4" y="908720"/>
            <a:ext cx="8353425" cy="1590675"/>
          </a:xfrm>
        </p:spPr>
        <p:txBody>
          <a:bodyPr/>
          <a:lstStyle/>
          <a:p>
            <a:pPr eaLnBrk="1" hangingPunct="1"/>
            <a:r>
              <a:rPr lang="en-US" sz="6600" b="1" dirty="0" smtClean="0"/>
              <a:t>The Rubric Revolution</a:t>
            </a:r>
            <a:endParaRPr lang="en-US" sz="5400" b="1" dirty="0" smtClean="0"/>
          </a:p>
        </p:txBody>
      </p:sp>
      <p:sp>
        <p:nvSpPr>
          <p:cNvPr id="3075" name="Rectangle 3"/>
          <p:cNvSpPr>
            <a:spLocks noGrp="1" noChangeArrowheads="1"/>
          </p:cNvSpPr>
          <p:nvPr>
            <p:ph type="subTitle" idx="1"/>
          </p:nvPr>
        </p:nvSpPr>
        <p:spPr>
          <a:xfrm>
            <a:off x="1042988" y="4078288"/>
            <a:ext cx="7058025" cy="2519362"/>
          </a:xfrm>
        </p:spPr>
        <p:txBody>
          <a:bodyPr/>
          <a:lstStyle/>
          <a:p>
            <a:pPr eaLnBrk="1" hangingPunct="1">
              <a:lnSpc>
                <a:spcPct val="90000"/>
              </a:lnSpc>
            </a:pPr>
            <a:r>
              <a:rPr lang="en-US" sz="2000" dirty="0" smtClean="0"/>
              <a:t>Presentation at the</a:t>
            </a:r>
          </a:p>
          <a:p>
            <a:pPr eaLnBrk="1" hangingPunct="1">
              <a:lnSpc>
                <a:spcPct val="90000"/>
              </a:lnSpc>
            </a:pPr>
            <a:r>
              <a:rPr lang="en-US" sz="2000" dirty="0" smtClean="0"/>
              <a:t>AES Conference, Sydney, Australia</a:t>
            </a:r>
          </a:p>
          <a:p>
            <a:pPr eaLnBrk="1" hangingPunct="1">
              <a:lnSpc>
                <a:spcPct val="90000"/>
              </a:lnSpc>
            </a:pPr>
            <a:r>
              <a:rPr lang="en-US" sz="2000" dirty="0" smtClean="0"/>
              <a:t>September 1, 2011</a:t>
            </a:r>
          </a:p>
          <a:p>
            <a:pPr eaLnBrk="1" hangingPunct="1">
              <a:lnSpc>
                <a:spcPct val="90000"/>
              </a:lnSpc>
            </a:pPr>
            <a:endParaRPr lang="en-US" sz="1050" b="1" dirty="0" smtClean="0"/>
          </a:p>
          <a:p>
            <a:pPr eaLnBrk="1" hangingPunct="1">
              <a:lnSpc>
                <a:spcPct val="90000"/>
              </a:lnSpc>
            </a:pPr>
            <a:endParaRPr lang="en-US" sz="1050" b="1" dirty="0" smtClean="0"/>
          </a:p>
          <a:p>
            <a:pPr eaLnBrk="1" hangingPunct="1">
              <a:lnSpc>
                <a:spcPct val="90000"/>
              </a:lnSpc>
            </a:pPr>
            <a:endParaRPr lang="en-US" sz="1050" b="1" dirty="0" smtClean="0"/>
          </a:p>
          <a:p>
            <a:pPr eaLnBrk="1" hangingPunct="1">
              <a:lnSpc>
                <a:spcPct val="90000"/>
              </a:lnSpc>
            </a:pPr>
            <a:r>
              <a:rPr lang="en-US" sz="1800" b="1" dirty="0" smtClean="0"/>
              <a:t>Jane Davidson, Nan </a:t>
            </a:r>
            <a:r>
              <a:rPr lang="en-US" sz="1800" b="1" dirty="0" err="1" smtClean="0"/>
              <a:t>Wehipeihana</a:t>
            </a:r>
            <a:r>
              <a:rPr lang="en-US" sz="1800" b="1" dirty="0" smtClean="0"/>
              <a:t> &amp; Kate </a:t>
            </a:r>
            <a:r>
              <a:rPr lang="en-US" sz="1800" b="1" dirty="0" err="1" smtClean="0"/>
              <a:t>McKegg</a:t>
            </a:r>
            <a:endParaRPr lang="en-US" sz="1800" b="1" dirty="0" smtClean="0"/>
          </a:p>
          <a:p>
            <a:pPr eaLnBrk="1" hangingPunct="1">
              <a:lnSpc>
                <a:spcPct val="90000"/>
              </a:lnSpc>
            </a:pPr>
            <a:endParaRPr lang="en-US" sz="1100" b="1" dirty="0" smtClean="0"/>
          </a:p>
          <a:p>
            <a:pPr eaLnBrk="1" hangingPunct="1">
              <a:lnSpc>
                <a:spcPct val="90000"/>
              </a:lnSpc>
            </a:pPr>
            <a:r>
              <a:rPr lang="en-US" sz="1800" dirty="0" smtClean="0"/>
              <a:t>with</a:t>
            </a:r>
            <a:r>
              <a:rPr lang="en-US" sz="1800" b="1" dirty="0" smtClean="0"/>
              <a:t> Patricia Rogers (discussant)</a:t>
            </a:r>
          </a:p>
        </p:txBody>
      </p:sp>
      <p:pic>
        <p:nvPicPr>
          <p:cNvPr id="6" name="Picture 5" descr="aeslogo.JPG"/>
          <p:cNvPicPr>
            <a:picLocks noChangeAspect="1"/>
          </p:cNvPicPr>
          <p:nvPr/>
        </p:nvPicPr>
        <p:blipFill>
          <a:blip r:embed="rId2" cstate="print"/>
          <a:stretch>
            <a:fillRect/>
          </a:stretch>
        </p:blipFill>
        <p:spPr>
          <a:xfrm>
            <a:off x="7848600" y="0"/>
            <a:ext cx="1295400" cy="914400"/>
          </a:xfrm>
          <a:prstGeom prst="rect">
            <a:avLst/>
          </a:prstGeom>
        </p:spPr>
      </p:pic>
      <p:pic>
        <p:nvPicPr>
          <p:cNvPr id="5" name="Picture 4" descr="The Kinnect Group (top).jpg"/>
          <p:cNvPicPr>
            <a:picLocks noChangeAspect="1"/>
          </p:cNvPicPr>
          <p:nvPr/>
        </p:nvPicPr>
        <p:blipFill>
          <a:blip r:embed="rId3" cstate="print"/>
          <a:stretch>
            <a:fillRect/>
          </a:stretch>
        </p:blipFill>
        <p:spPr>
          <a:xfrm>
            <a:off x="3923928" y="0"/>
            <a:ext cx="1763689" cy="140593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4AF9B98-F60B-4BEF-B197-0FC84C572D5F}" type="slidenum">
              <a:rPr lang="en-GB"/>
              <a:pPr/>
              <a:t>10</a:t>
            </a:fld>
            <a:endParaRPr lang="en-GB"/>
          </a:p>
        </p:txBody>
      </p:sp>
      <p:sp>
        <p:nvSpPr>
          <p:cNvPr id="2" name="Title 1"/>
          <p:cNvSpPr>
            <a:spLocks noGrp="1"/>
          </p:cNvSpPr>
          <p:nvPr>
            <p:ph type="title" idx="4294967295"/>
          </p:nvPr>
        </p:nvSpPr>
        <p:spPr>
          <a:xfrm>
            <a:off x="755650" y="277813"/>
            <a:ext cx="8208838" cy="1139825"/>
          </a:xfrm>
        </p:spPr>
        <p:txBody>
          <a:bodyPr>
            <a:normAutofit fontScale="90000"/>
          </a:bodyPr>
          <a:lstStyle/>
          <a:p>
            <a:r>
              <a:rPr lang="en-NZ" sz="3600" dirty="0" smtClean="0"/>
              <a:t>Rubrics can also be generic, to be </a:t>
            </a:r>
            <a:br>
              <a:rPr lang="en-NZ" sz="3600" dirty="0" smtClean="0"/>
            </a:br>
            <a:r>
              <a:rPr lang="en-NZ" sz="3600" dirty="0" smtClean="0"/>
              <a:t>applied across a range of questions/criteria</a:t>
            </a:r>
            <a:endParaRPr lang="en-NZ" sz="3600" dirty="0"/>
          </a:p>
        </p:txBody>
      </p:sp>
      <p:graphicFrame>
        <p:nvGraphicFramePr>
          <p:cNvPr id="320551" name="Group 39"/>
          <p:cNvGraphicFramePr>
            <a:graphicFrameLocks noGrp="1"/>
          </p:cNvGraphicFramePr>
          <p:nvPr>
            <p:ph idx="4294967295"/>
          </p:nvPr>
        </p:nvGraphicFramePr>
        <p:xfrm>
          <a:off x="827584" y="1484784"/>
          <a:ext cx="7993062" cy="4769296"/>
        </p:xfrm>
        <a:graphic>
          <a:graphicData uri="http://schemas.openxmlformats.org/drawingml/2006/table">
            <a:tbl>
              <a:tblPr/>
              <a:tblGrid>
                <a:gridCol w="1731962"/>
                <a:gridCol w="6261100"/>
              </a:tblGrid>
              <a:tr h="276225">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Performance Rating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Performance Descriptors for Answering Key Evaluation Questions </a:t>
                      </a:r>
                      <a:endParaRPr kumimoji="0" lang="en-NZ"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760413">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Excellent</a:t>
                      </a:r>
                      <a:endParaRPr kumimoji="0" lang="en-NZ"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0" i="0" u="none" strike="noStrike" cap="none" normalizeH="0" baseline="0" dirty="0" smtClean="0">
                          <a:ln>
                            <a:noFill/>
                          </a:ln>
                          <a:solidFill>
                            <a:schemeClr val="tx1"/>
                          </a:solidFill>
                          <a:effectLst/>
                          <a:latin typeface="Arial Narrow" pitchFamily="34" charset="0"/>
                          <a:cs typeface="Arial" pitchFamily="34" charset="0"/>
                        </a:rPr>
                        <a:t>Performance is clearly very strong or exemplary in relation to the question. Any gaps or weaknesses are not significant and are managed effectively.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Good</a:t>
                      </a:r>
                      <a:endParaRPr kumimoji="0" lang="en-NZ"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0" i="0" u="none" strike="noStrike" cap="none" normalizeH="0" baseline="0" dirty="0" smtClean="0">
                          <a:ln>
                            <a:noFill/>
                          </a:ln>
                          <a:solidFill>
                            <a:schemeClr val="tx1"/>
                          </a:solidFill>
                          <a:effectLst/>
                          <a:latin typeface="Arial Narrow" pitchFamily="34" charset="0"/>
                          <a:cs typeface="Arial" pitchFamily="34" charset="0"/>
                        </a:rPr>
                        <a:t>Performance is generally strong in relation to the question. No significant gaps or weaknesses, and less significant gaps or weaknesses are mostly managed effectively.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Adequate</a:t>
                      </a:r>
                      <a:endParaRPr kumimoji="0" lang="en-NZ"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0" i="0" u="none" strike="noStrike" cap="none" normalizeH="0" baseline="0" dirty="0" smtClean="0">
                          <a:ln>
                            <a:noFill/>
                          </a:ln>
                          <a:solidFill>
                            <a:schemeClr val="tx1"/>
                          </a:solidFill>
                          <a:effectLst/>
                          <a:latin typeface="Arial Narrow" pitchFamily="34" charset="0"/>
                          <a:cs typeface="Arial" pitchFamily="34" charset="0"/>
                        </a:rPr>
                        <a:t>Performance is inconsistent in relation to the question. Some gaps or weaknesses. Meets minimum expectations/ requirements as far as can be determined.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Poor</a:t>
                      </a:r>
                      <a:endParaRPr kumimoji="0" lang="en-NZ"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0" i="0" u="none" strike="noStrike" cap="none" normalizeH="0" baseline="0" dirty="0" smtClean="0">
                          <a:ln>
                            <a:noFill/>
                          </a:ln>
                          <a:solidFill>
                            <a:schemeClr val="tx1"/>
                          </a:solidFill>
                          <a:effectLst/>
                          <a:latin typeface="Arial Narrow" pitchFamily="34" charset="0"/>
                          <a:cs typeface="Arial" pitchFamily="34" charset="0"/>
                        </a:rPr>
                        <a:t>Performance is unacceptably weak in relation to the question. Does not meet minimum expectations/requirements.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29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Tx/>
                        <a:buNone/>
                        <a:tabLst/>
                      </a:pPr>
                      <a:endParaRPr kumimoji="0" lang="en-NZ" sz="11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Tx/>
                        <a:buNone/>
                        <a:tabLst/>
                      </a:pPr>
                      <a:endParaRPr kumimoji="0" lang="en-NZ" sz="1100" b="0" i="0" u="none" strike="noStrike" cap="none" normalizeH="0" baseline="0" dirty="0" smtClean="0">
                        <a:ln>
                          <a:noFill/>
                        </a:ln>
                        <a:solidFill>
                          <a:schemeClr val="tx1"/>
                        </a:solidFill>
                        <a:effectLst/>
                        <a:latin typeface="Arial Narrow" pitchFamily="34" charset="0"/>
                        <a:ea typeface="MS Mincho" pitchFamily="49"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r>
              <a:tr h="552450">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1" i="0" u="none" strike="noStrike" cap="none" normalizeH="0" baseline="0" dirty="0" smtClean="0">
                          <a:ln>
                            <a:noFill/>
                          </a:ln>
                          <a:solidFill>
                            <a:schemeClr val="tx1"/>
                          </a:solidFill>
                          <a:effectLst/>
                          <a:latin typeface="Arial" pitchFamily="34" charset="0"/>
                          <a:cs typeface="Arial" pitchFamily="34" charset="0"/>
                        </a:rPr>
                        <a:t>Insufficient evidence</a:t>
                      </a:r>
                      <a:endParaRPr kumimoji="0" lang="en-NZ" sz="20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300"/>
                        </a:spcAft>
                        <a:buClr>
                          <a:schemeClr val="folHlink"/>
                        </a:buClr>
                        <a:buSzPct val="90000"/>
                        <a:buFontTx/>
                        <a:buNone/>
                        <a:tabLst/>
                      </a:pPr>
                      <a:r>
                        <a:rPr kumimoji="0" lang="en-NZ" sz="2000" b="0" i="0" u="none" strike="noStrike" cap="none" normalizeH="0" baseline="0" dirty="0" smtClean="0">
                          <a:ln>
                            <a:noFill/>
                          </a:ln>
                          <a:solidFill>
                            <a:schemeClr val="tx1"/>
                          </a:solidFill>
                          <a:effectLst/>
                          <a:latin typeface="Arial Narrow" pitchFamily="34" charset="0"/>
                          <a:cs typeface="Arial" pitchFamily="34" charset="0"/>
                        </a:rPr>
                        <a:t>Evidence unavailable or of insufficient quality to determine performance.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763688" y="6550223"/>
            <a:ext cx="5328253" cy="307777"/>
          </a:xfrm>
          <a:prstGeom prst="rect">
            <a:avLst/>
          </a:prstGeom>
          <a:noFill/>
        </p:spPr>
        <p:txBody>
          <a:bodyPr wrap="none" rtlCol="0">
            <a:spAutoFit/>
          </a:bodyPr>
          <a:lstStyle/>
          <a:p>
            <a:r>
              <a:rPr lang="en-NZ" sz="1400" dirty="0" smtClean="0"/>
              <a:t>Source: NZQA’s External Evaluation &amp; Review framework</a:t>
            </a:r>
            <a:endParaRPr lang="en-NZ" sz="1400" dirty="0"/>
          </a:p>
        </p:txBody>
      </p:sp>
      <p:sp>
        <p:nvSpPr>
          <p:cNvPr id="7" name="Date Placeholder 6"/>
          <p:cNvSpPr>
            <a:spLocks noGrp="1"/>
          </p:cNvSpPr>
          <p:nvPr>
            <p:ph type="dt" sz="half" idx="10"/>
          </p:nvPr>
        </p:nvSpPr>
        <p:spPr/>
        <p:txBody>
          <a:bodyPr/>
          <a:lstStyle/>
          <a:p>
            <a:pPr>
              <a:defRPr/>
            </a:pPr>
            <a:r>
              <a:rPr lang="en-US" smtClean="0"/>
              <a:t>Sept 1 2011</a:t>
            </a:r>
            <a:endParaRPr lang="en-US"/>
          </a:p>
        </p:txBody>
      </p:sp>
      <p:sp>
        <p:nvSpPr>
          <p:cNvPr id="8" name="Footer Placeholder 7"/>
          <p:cNvSpPr>
            <a:spLocks noGrp="1"/>
          </p:cNvSpPr>
          <p:nvPr>
            <p:ph type="ftr" sz="quarter" idx="11"/>
          </p:nvPr>
        </p:nvSpPr>
        <p:spPr/>
        <p:txBody>
          <a:bodyPr/>
          <a:lstStyle/>
          <a:p>
            <a:pPr>
              <a:defRPr/>
            </a:pPr>
            <a:r>
              <a:rPr lang="en-NZ" smtClean="0"/>
              <a:t>AES 2011 - The Rubric Revolution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705A4D0F-16F0-4838-B664-3901601E4152}" type="slidenum">
              <a:rPr lang="en-GB"/>
              <a:pPr/>
              <a:t>11</a:t>
            </a:fld>
            <a:endParaRPr lang="en-GB"/>
          </a:p>
        </p:txBody>
      </p:sp>
      <p:sp>
        <p:nvSpPr>
          <p:cNvPr id="392196" name="Rectangle 4"/>
          <p:cNvSpPr>
            <a:spLocks noGrp="1" noChangeArrowheads="1"/>
          </p:cNvSpPr>
          <p:nvPr>
            <p:ph type="title"/>
          </p:nvPr>
        </p:nvSpPr>
        <p:spPr>
          <a:xfrm>
            <a:off x="755576" y="277813"/>
            <a:ext cx="8388424" cy="1143000"/>
          </a:xfrm>
        </p:spPr>
        <p:txBody>
          <a:bodyPr/>
          <a:lstStyle/>
          <a:p>
            <a:r>
              <a:rPr lang="en-NZ" sz="3800" dirty="0" smtClean="0"/>
              <a:t>Rubrics demand systematic use </a:t>
            </a:r>
            <a:br>
              <a:rPr lang="en-NZ" sz="3800" dirty="0" smtClean="0"/>
            </a:br>
            <a:r>
              <a:rPr lang="en-NZ" sz="3800" dirty="0" smtClean="0"/>
              <a:t>of evaluative inference to make ratings</a:t>
            </a:r>
            <a:endParaRPr lang="en-AU" sz="3800" dirty="0"/>
          </a:p>
        </p:txBody>
      </p:sp>
      <p:graphicFrame>
        <p:nvGraphicFramePr>
          <p:cNvPr id="392256" name="Group 64"/>
          <p:cNvGraphicFramePr>
            <a:graphicFrameLocks noGrp="1"/>
          </p:cNvGraphicFramePr>
          <p:nvPr>
            <p:ph type="tbl" idx="1"/>
          </p:nvPr>
        </p:nvGraphicFramePr>
        <p:xfrm>
          <a:off x="827584" y="1484784"/>
          <a:ext cx="8136905" cy="4829810"/>
        </p:xfrm>
        <a:graphic>
          <a:graphicData uri="http://schemas.openxmlformats.org/drawingml/2006/table">
            <a:tbl>
              <a:tblPr/>
              <a:tblGrid>
                <a:gridCol w="431797"/>
                <a:gridCol w="2448524"/>
                <a:gridCol w="5256584"/>
              </a:tblGrid>
              <a:tr h="5016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2000" b="0" i="0" u="none" strike="noStrike" cap="none" normalizeH="0" baseline="0" dirty="0" smtClean="0">
                          <a:ln>
                            <a:noFill/>
                          </a:ln>
                          <a:solidFill>
                            <a:schemeClr val="tx1"/>
                          </a:solidFill>
                          <a:effectLst/>
                          <a:latin typeface="Arial" charset="0"/>
                        </a:rPr>
                        <a:t>e.g. when rating “Good”</a:t>
                      </a:r>
                      <a:endParaRPr kumimoji="0" lang="en-AU"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2000" b="0" i="0" u="none" strike="noStrike" cap="none" normalizeH="0" baseline="0" dirty="0" smtClean="0">
                          <a:ln>
                            <a:noFill/>
                          </a:ln>
                          <a:solidFill>
                            <a:schemeClr val="tx1"/>
                          </a:solidFill>
                          <a:effectLst/>
                          <a:latin typeface="Arial" charset="0"/>
                        </a:rPr>
                        <a:t>you need to show …</a:t>
                      </a:r>
                      <a:endParaRPr kumimoji="0" lang="en-A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759198">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700" b="0" i="0" u="none" strike="noStrike" cap="none" normalizeH="0" baseline="0" dirty="0" smtClean="0">
                          <a:ln>
                            <a:noFill/>
                          </a:ln>
                          <a:solidFill>
                            <a:schemeClr val="tx1"/>
                          </a:solidFill>
                          <a:effectLst/>
                          <a:latin typeface="Arial" charset="0"/>
                          <a:cs typeface="Times New Roman" pitchFamily="18" charset="0"/>
                        </a:rPr>
                        <a:t>Key points from performance descriptors</a:t>
                      </a:r>
                      <a:endParaRPr kumimoji="0" lang="en-AU" sz="1700" b="0" i="0" u="none" strike="noStrike" cap="none" normalizeH="0" baseline="0" dirty="0" smtClean="0">
                        <a:ln>
                          <a:noFill/>
                        </a:ln>
                        <a:solidFill>
                          <a:schemeClr val="tx1"/>
                        </a:solidFill>
                        <a:effectLst/>
                        <a:latin typeface="Arial" charset="0"/>
                        <a:cs typeface="Times New Roman" pitchFamily="18" charset="0"/>
                      </a:endParaRPr>
                    </a:p>
                  </a:txBody>
                  <a:tcPr marL="90000" marR="90000" marT="46800" marB="46800" vert="vert2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900" b="0" i="0" u="none" strike="noStrike" cap="none" normalizeH="0" baseline="0" dirty="0" smtClean="0">
                          <a:ln>
                            <a:noFill/>
                          </a:ln>
                          <a:solidFill>
                            <a:schemeClr val="tx1"/>
                          </a:solidFill>
                          <a:effectLst/>
                          <a:latin typeface="Arial" charset="0"/>
                          <a:cs typeface="Times New Roman" pitchFamily="18" charset="0"/>
                        </a:rPr>
                        <a:t>Performance is </a:t>
                      </a:r>
                      <a:r>
                        <a:rPr kumimoji="0" lang="en-NZ" sz="1900" b="0" i="0" u="sng" strike="noStrike" cap="none" normalizeH="0" baseline="0" dirty="0" smtClean="0">
                          <a:ln>
                            <a:noFill/>
                          </a:ln>
                          <a:solidFill>
                            <a:schemeClr val="tx1"/>
                          </a:solidFill>
                          <a:effectLst/>
                          <a:latin typeface="Arial" charset="0"/>
                          <a:cs typeface="Times New Roman" pitchFamily="18" charset="0"/>
                        </a:rPr>
                        <a:t>generally strong</a:t>
                      </a:r>
                      <a:r>
                        <a:rPr kumimoji="0" lang="en-NZ" sz="1900" b="0" i="0" u="none" strike="noStrike" cap="none" normalizeH="0" baseline="0" dirty="0" smtClean="0">
                          <a:ln>
                            <a:noFill/>
                          </a:ln>
                          <a:solidFill>
                            <a:schemeClr val="tx1"/>
                          </a:solidFill>
                          <a:effectLst/>
                          <a:latin typeface="Arial" charset="0"/>
                          <a:cs typeface="Times New Roman" pitchFamily="18" charset="0"/>
                        </a:rPr>
                        <a:t> in relation to the question.</a:t>
                      </a:r>
                      <a:endParaRPr kumimoji="0" lang="en-AU" sz="19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900" b="0" i="0" u="none" strike="noStrike" cap="none" normalizeH="0" baseline="0" dirty="0" smtClean="0">
                          <a:ln>
                            <a:noFill/>
                          </a:ln>
                          <a:solidFill>
                            <a:schemeClr val="tx1"/>
                          </a:solidFill>
                          <a:effectLst/>
                          <a:latin typeface="Arial" charset="0"/>
                        </a:rPr>
                        <a:t>Specifically, what evidence led you to believe performance was “generally strong” – as opposed to “clearly very strong or exemplary” (excellent) or “inconsistent” (adequate)? Include the most important examples of BOTH positive and negative evidence. </a:t>
                      </a:r>
                      <a:endParaRPr kumimoji="0" lang="en-AU"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430">
                <a:tc vMerge="1">
                  <a:txBody>
                    <a:bodyPr/>
                    <a:lstStyle/>
                    <a:p>
                      <a:endParaRPr lang="en-NZ"/>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900" b="0" i="0" u="none" strike="noStrike" cap="none" normalizeH="0" baseline="0" smtClean="0">
                          <a:ln>
                            <a:noFill/>
                          </a:ln>
                          <a:solidFill>
                            <a:schemeClr val="tx1"/>
                          </a:solidFill>
                          <a:effectLst/>
                          <a:latin typeface="Arial" charset="0"/>
                          <a:cs typeface="Times New Roman" pitchFamily="18" charset="0"/>
                        </a:rPr>
                        <a:t>No </a:t>
                      </a:r>
                      <a:r>
                        <a:rPr kumimoji="0" lang="en-NZ" sz="1900" b="0" i="0" u="sng" strike="noStrike" cap="none" normalizeH="0" baseline="0" smtClean="0">
                          <a:ln>
                            <a:noFill/>
                          </a:ln>
                          <a:solidFill>
                            <a:schemeClr val="tx1"/>
                          </a:solidFill>
                          <a:effectLst/>
                          <a:latin typeface="Arial" charset="0"/>
                          <a:cs typeface="Times New Roman" pitchFamily="18" charset="0"/>
                        </a:rPr>
                        <a:t>significant</a:t>
                      </a:r>
                      <a:r>
                        <a:rPr kumimoji="0" lang="en-NZ" sz="1900" b="0" i="0" u="none" strike="noStrike" cap="none" normalizeH="0" baseline="0" smtClean="0">
                          <a:ln>
                            <a:noFill/>
                          </a:ln>
                          <a:solidFill>
                            <a:schemeClr val="tx1"/>
                          </a:solidFill>
                          <a:effectLst/>
                          <a:latin typeface="Arial" charset="0"/>
                          <a:cs typeface="Times New Roman" pitchFamily="18" charset="0"/>
                        </a:rPr>
                        <a:t> gaps or weaknesses,</a:t>
                      </a:r>
                      <a:endParaRPr kumimoji="0" lang="en-AU" sz="19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900" b="0" i="0" u="none" strike="noStrike" cap="none" normalizeH="0" baseline="0" dirty="0" smtClean="0">
                          <a:ln>
                            <a:noFill/>
                          </a:ln>
                          <a:solidFill>
                            <a:schemeClr val="tx1"/>
                          </a:solidFill>
                          <a:effectLst/>
                          <a:latin typeface="Arial" charset="0"/>
                        </a:rPr>
                        <a:t>What were the gaps or weaknesses, and why should they be considered “not significant”? Based on what?</a:t>
                      </a:r>
                      <a:endParaRPr kumimoji="0" lang="en-AU"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vMerge="1">
                  <a:txBody>
                    <a:bodyPr/>
                    <a:lstStyle/>
                    <a:p>
                      <a:endParaRPr lang="en-NZ"/>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900" b="0" i="0" u="none" strike="noStrike" cap="none" normalizeH="0" baseline="0" dirty="0" smtClean="0">
                          <a:ln>
                            <a:noFill/>
                          </a:ln>
                          <a:solidFill>
                            <a:schemeClr val="tx1"/>
                          </a:solidFill>
                          <a:effectLst/>
                          <a:latin typeface="Arial" charset="0"/>
                          <a:cs typeface="Times New Roman" pitchFamily="18" charset="0"/>
                        </a:rPr>
                        <a:t>and less significant gaps or weaknesses are </a:t>
                      </a:r>
                      <a:r>
                        <a:rPr kumimoji="0" lang="en-NZ" sz="1900" b="0" i="0" u="sng" strike="noStrike" cap="none" normalizeH="0" baseline="0" dirty="0" smtClean="0">
                          <a:ln>
                            <a:noFill/>
                          </a:ln>
                          <a:solidFill>
                            <a:schemeClr val="tx1"/>
                          </a:solidFill>
                          <a:effectLst/>
                          <a:latin typeface="Arial" charset="0"/>
                          <a:cs typeface="Times New Roman" pitchFamily="18" charset="0"/>
                        </a:rPr>
                        <a:t>mostly managed effectively</a:t>
                      </a:r>
                      <a:r>
                        <a:rPr kumimoji="0" lang="en-NZ" sz="1900" b="0" i="0" u="none" strike="noStrike" cap="none" normalizeH="0" baseline="0" dirty="0" smtClean="0">
                          <a:ln>
                            <a:noFill/>
                          </a:ln>
                          <a:solidFill>
                            <a:schemeClr val="tx1"/>
                          </a:solidFill>
                          <a:effectLst/>
                          <a:latin typeface="Arial" charset="0"/>
                          <a:cs typeface="Times New Roman" pitchFamily="18" charset="0"/>
                        </a:rPr>
                        <a:t>.</a:t>
                      </a:r>
                      <a:endParaRPr kumimoji="0" lang="en-AU"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NZ" sz="1900" b="0" i="0" u="none" strike="noStrike" cap="none" normalizeH="0" baseline="0" dirty="0" smtClean="0">
                          <a:ln>
                            <a:noFill/>
                          </a:ln>
                          <a:solidFill>
                            <a:schemeClr val="tx1"/>
                          </a:solidFill>
                          <a:effectLst/>
                          <a:latin typeface="Arial" charset="0"/>
                        </a:rPr>
                        <a:t>What, specifically, is the tertiary education organisation doing to manage gaps and weaknesses, and why do you consider this “effective management” in most or all instances?</a:t>
                      </a:r>
                      <a:endParaRPr kumimoji="0" lang="en-AU"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pPr>
              <a:defRPr/>
            </a:pPr>
            <a:r>
              <a:rPr lang="en-US" smtClean="0"/>
              <a:t>Sept 1 2011</a:t>
            </a:r>
            <a:endParaRPr lang="en-US"/>
          </a:p>
        </p:txBody>
      </p:sp>
      <p:sp>
        <p:nvSpPr>
          <p:cNvPr id="6" name="Footer Placeholder 5"/>
          <p:cNvSpPr>
            <a:spLocks noGrp="1"/>
          </p:cNvSpPr>
          <p:nvPr>
            <p:ph type="ftr" sz="quarter" idx="11"/>
          </p:nvPr>
        </p:nvSpPr>
        <p:spPr/>
        <p:txBody>
          <a:bodyPr/>
          <a:lstStyle/>
          <a:p>
            <a:pPr>
              <a:defRPr/>
            </a:pPr>
            <a:r>
              <a:rPr lang="en-NZ" smtClean="0"/>
              <a:t>AES 2011 - The Rubric Revolution</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NZ" smtClean="0"/>
              <a:t>AES 2011 - The Rubric Revolution</a:t>
            </a:r>
            <a:endParaRPr lang="en-US" smtClean="0"/>
          </a:p>
        </p:txBody>
      </p:sp>
      <p:sp>
        <p:nvSpPr>
          <p:cNvPr id="22531" name="Slide Number Placeholder 5"/>
          <p:cNvSpPr>
            <a:spLocks noGrp="1"/>
          </p:cNvSpPr>
          <p:nvPr>
            <p:ph type="sldNum" sz="quarter" idx="12"/>
          </p:nvPr>
        </p:nvSpPr>
        <p:spPr>
          <a:noFill/>
        </p:spPr>
        <p:txBody>
          <a:bodyPr/>
          <a:lstStyle/>
          <a:p>
            <a:fld id="{8213AA47-E052-41C1-9ABA-DA4A230000AF}" type="slidenum">
              <a:rPr lang="en-US" smtClean="0"/>
              <a:pPr/>
              <a:t>12</a:t>
            </a:fld>
            <a:endParaRPr lang="en-US" smtClean="0"/>
          </a:p>
        </p:txBody>
      </p:sp>
      <p:sp>
        <p:nvSpPr>
          <p:cNvPr id="22532" name="Rectangle 2"/>
          <p:cNvSpPr>
            <a:spLocks noGrp="1" noChangeArrowheads="1"/>
          </p:cNvSpPr>
          <p:nvPr>
            <p:ph type="title"/>
          </p:nvPr>
        </p:nvSpPr>
        <p:spPr/>
        <p:txBody>
          <a:bodyPr/>
          <a:lstStyle/>
          <a:p>
            <a:pPr eaLnBrk="1" hangingPunct="1"/>
            <a:r>
              <a:rPr lang="en-NZ" dirty="0" smtClean="0"/>
              <a:t>How do you create rubrics?</a:t>
            </a:r>
            <a:endParaRPr lang="en-US" dirty="0" smtClean="0"/>
          </a:p>
        </p:txBody>
      </p:sp>
      <p:sp>
        <p:nvSpPr>
          <p:cNvPr id="22533" name="Rectangle 3"/>
          <p:cNvSpPr>
            <a:spLocks noGrp="1" noChangeArrowheads="1"/>
          </p:cNvSpPr>
          <p:nvPr>
            <p:ph type="body" idx="1"/>
          </p:nvPr>
        </p:nvSpPr>
        <p:spPr/>
        <p:txBody>
          <a:bodyPr/>
          <a:lstStyle/>
          <a:p>
            <a:pPr eaLnBrk="1" hangingPunct="1">
              <a:spcBef>
                <a:spcPct val="40000"/>
              </a:spcBef>
            </a:pPr>
            <a:r>
              <a:rPr lang="en-NZ" sz="2400" dirty="0" smtClean="0"/>
              <a:t>Get the right people in the room!</a:t>
            </a:r>
          </a:p>
          <a:p>
            <a:pPr eaLnBrk="1" hangingPunct="1">
              <a:spcBef>
                <a:spcPct val="40000"/>
              </a:spcBef>
            </a:pPr>
            <a:r>
              <a:rPr lang="en-NZ" sz="2400" dirty="0" smtClean="0"/>
              <a:t>Clearly identify your evaluation question or criterion</a:t>
            </a:r>
          </a:p>
          <a:p>
            <a:pPr eaLnBrk="1" hangingPunct="1">
              <a:spcBef>
                <a:spcPct val="40000"/>
              </a:spcBef>
            </a:pPr>
            <a:r>
              <a:rPr lang="en-NZ" sz="2400" dirty="0" smtClean="0"/>
              <a:t>Brainstorm what distinguishes ‘highly effective’ from ‘ineffective’ (or worse) performance</a:t>
            </a:r>
          </a:p>
          <a:p>
            <a:pPr eaLnBrk="1" hangingPunct="1">
              <a:spcBef>
                <a:spcPct val="40000"/>
              </a:spcBef>
            </a:pPr>
            <a:r>
              <a:rPr lang="en-NZ" sz="2400" dirty="0" smtClean="0"/>
              <a:t>Draw boundaries around what’s in and out</a:t>
            </a:r>
          </a:p>
          <a:p>
            <a:pPr eaLnBrk="1" hangingPunct="1">
              <a:spcBef>
                <a:spcPct val="40000"/>
              </a:spcBef>
            </a:pPr>
            <a:r>
              <a:rPr lang="en-NZ" sz="2400" dirty="0" smtClean="0"/>
              <a:t>Facilitate the rubric writing process</a:t>
            </a:r>
          </a:p>
          <a:p>
            <a:pPr eaLnBrk="1" hangingPunct="1">
              <a:spcBef>
                <a:spcPct val="40000"/>
              </a:spcBef>
            </a:pPr>
            <a:r>
              <a:rPr lang="en-NZ" sz="2400" dirty="0" smtClean="0"/>
              <a:t>Debate; recalibrate; field test; hone</a:t>
            </a:r>
            <a:endParaRPr lang="en-US" sz="2400" dirty="0" smtClean="0"/>
          </a:p>
        </p:txBody>
      </p:sp>
      <p:sp>
        <p:nvSpPr>
          <p:cNvPr id="6" name="Date Placeholder 5"/>
          <p:cNvSpPr>
            <a:spLocks noGrp="1"/>
          </p:cNvSpPr>
          <p:nvPr>
            <p:ph type="dt" sz="half" idx="10"/>
          </p:nvPr>
        </p:nvSpPr>
        <p:spPr/>
        <p:txBody>
          <a:bodyPr/>
          <a:lstStyle/>
          <a:p>
            <a:pPr>
              <a:defRPr/>
            </a:pPr>
            <a:r>
              <a:rPr lang="en-US" smtClean="0"/>
              <a:t>Sept 1 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NZ" smtClean="0"/>
              <a:t>AES 2011 - The Rubric Revolution</a:t>
            </a:r>
            <a:endParaRPr lang="en-US" smtClean="0"/>
          </a:p>
        </p:txBody>
      </p:sp>
      <p:sp>
        <p:nvSpPr>
          <p:cNvPr id="19459" name="Slide Number Placeholder 5"/>
          <p:cNvSpPr>
            <a:spLocks noGrp="1"/>
          </p:cNvSpPr>
          <p:nvPr>
            <p:ph type="sldNum" sz="quarter" idx="12"/>
          </p:nvPr>
        </p:nvSpPr>
        <p:spPr>
          <a:noFill/>
        </p:spPr>
        <p:txBody>
          <a:bodyPr/>
          <a:lstStyle/>
          <a:p>
            <a:fld id="{A3B267A8-4918-46E6-B74A-96522BA32E14}" type="slidenum">
              <a:rPr lang="en-US" smtClean="0"/>
              <a:pPr/>
              <a:t>13</a:t>
            </a:fld>
            <a:endParaRPr lang="en-US" smtClean="0"/>
          </a:p>
        </p:txBody>
      </p:sp>
      <p:sp>
        <p:nvSpPr>
          <p:cNvPr id="19460" name="Rectangle 2"/>
          <p:cNvSpPr>
            <a:spLocks noGrp="1" noChangeArrowheads="1"/>
          </p:cNvSpPr>
          <p:nvPr>
            <p:ph type="title"/>
          </p:nvPr>
        </p:nvSpPr>
        <p:spPr/>
        <p:txBody>
          <a:bodyPr/>
          <a:lstStyle/>
          <a:p>
            <a:pPr eaLnBrk="1" hangingPunct="1"/>
            <a:r>
              <a:rPr lang="en-NZ" dirty="0" smtClean="0"/>
              <a:t>Why rubrics? </a:t>
            </a:r>
            <a:br>
              <a:rPr lang="en-NZ" dirty="0" smtClean="0"/>
            </a:br>
            <a:r>
              <a:rPr lang="en-NZ" dirty="0" smtClean="0"/>
              <a:t>Why not just indicators?</a:t>
            </a:r>
            <a:endParaRPr lang="en-US" dirty="0" smtClean="0"/>
          </a:p>
        </p:txBody>
      </p:sp>
      <p:sp>
        <p:nvSpPr>
          <p:cNvPr id="84997" name="Oval 5"/>
          <p:cNvSpPr>
            <a:spLocks noChangeArrowheads="1"/>
          </p:cNvSpPr>
          <p:nvPr/>
        </p:nvSpPr>
        <p:spPr bwMode="auto">
          <a:xfrm>
            <a:off x="2987675" y="1700213"/>
            <a:ext cx="3384550" cy="3241675"/>
          </a:xfrm>
          <a:prstGeom prst="ellipse">
            <a:avLst/>
          </a:prstGeom>
          <a:gradFill rotWithShape="1">
            <a:gsLst>
              <a:gs pos="0">
                <a:schemeClr val="accent1"/>
              </a:gs>
              <a:gs pos="50000">
                <a:schemeClr val="accent1">
                  <a:gamma/>
                  <a:tint val="63529"/>
                  <a:invGamma/>
                </a:schemeClr>
              </a:gs>
              <a:gs pos="100000">
                <a:schemeClr val="accent1"/>
              </a:gs>
            </a:gsLst>
            <a:lin ang="0" scaled="1"/>
          </a:gradFill>
          <a:ln w="9525">
            <a:noFill/>
            <a:round/>
            <a:headEnd/>
            <a:tailEnd/>
          </a:ln>
          <a:effectLst/>
        </p:spPr>
        <p:txBody>
          <a:bodyPr wrap="none" anchor="ctr"/>
          <a:lstStyle/>
          <a:p>
            <a:pPr algn="ctr">
              <a:defRPr/>
            </a:pPr>
            <a:endParaRPr lang="en-US"/>
          </a:p>
        </p:txBody>
      </p:sp>
      <p:sp>
        <p:nvSpPr>
          <p:cNvPr id="19462" name="Text Box 14"/>
          <p:cNvSpPr txBox="1">
            <a:spLocks noChangeArrowheads="1"/>
          </p:cNvSpPr>
          <p:nvPr/>
        </p:nvSpPr>
        <p:spPr bwMode="auto">
          <a:xfrm>
            <a:off x="2268538" y="2276475"/>
            <a:ext cx="1295400" cy="641350"/>
          </a:xfrm>
          <a:prstGeom prst="rect">
            <a:avLst/>
          </a:prstGeom>
          <a:noFill/>
          <a:ln w="9525">
            <a:noFill/>
            <a:miter lim="800000"/>
            <a:headEnd/>
            <a:tailEnd/>
          </a:ln>
        </p:spPr>
        <p:txBody>
          <a:bodyPr wrap="none">
            <a:spAutoFit/>
          </a:bodyPr>
          <a:lstStyle/>
          <a:p>
            <a:pPr algn="ctr"/>
            <a:r>
              <a:rPr lang="en-NZ"/>
              <a:t>Outcome </a:t>
            </a:r>
            <a:br>
              <a:rPr lang="en-NZ"/>
            </a:br>
            <a:r>
              <a:rPr lang="en-NZ"/>
              <a:t>domain</a:t>
            </a:r>
            <a:endParaRPr lang="en-US"/>
          </a:p>
        </p:txBody>
      </p:sp>
      <p:grpSp>
        <p:nvGrpSpPr>
          <p:cNvPr id="2" name="Group 32"/>
          <p:cNvGrpSpPr>
            <a:grpSpLocks/>
          </p:cNvGrpSpPr>
          <p:nvPr/>
        </p:nvGrpSpPr>
        <p:grpSpPr bwMode="auto">
          <a:xfrm>
            <a:off x="3348038" y="1557338"/>
            <a:ext cx="2160587" cy="2519362"/>
            <a:chOff x="2109" y="981"/>
            <a:chExt cx="1361" cy="1587"/>
          </a:xfrm>
        </p:grpSpPr>
        <p:sp>
          <p:nvSpPr>
            <p:cNvPr id="19473" name="Oval 6"/>
            <p:cNvSpPr>
              <a:spLocks noChangeArrowheads="1"/>
            </p:cNvSpPr>
            <p:nvPr/>
          </p:nvSpPr>
          <p:spPr bwMode="auto">
            <a:xfrm>
              <a:off x="2336" y="1389"/>
              <a:ext cx="181" cy="181"/>
            </a:xfrm>
            <a:prstGeom prst="ellipse">
              <a:avLst/>
            </a:prstGeom>
            <a:solidFill>
              <a:schemeClr val="bg1"/>
            </a:solidFill>
            <a:ln w="9525">
              <a:solidFill>
                <a:schemeClr val="accent1"/>
              </a:solidFill>
              <a:round/>
              <a:headEnd/>
              <a:tailEnd/>
            </a:ln>
          </p:spPr>
          <p:txBody>
            <a:bodyPr wrap="none" anchor="ctr"/>
            <a:lstStyle/>
            <a:p>
              <a:endParaRPr lang="en-NZ"/>
            </a:p>
          </p:txBody>
        </p:sp>
        <p:sp>
          <p:nvSpPr>
            <p:cNvPr id="19474" name="Oval 7"/>
            <p:cNvSpPr>
              <a:spLocks noChangeArrowheads="1"/>
            </p:cNvSpPr>
            <p:nvPr/>
          </p:nvSpPr>
          <p:spPr bwMode="auto">
            <a:xfrm>
              <a:off x="3334" y="1842"/>
              <a:ext cx="136" cy="137"/>
            </a:xfrm>
            <a:prstGeom prst="ellipse">
              <a:avLst/>
            </a:prstGeom>
            <a:solidFill>
              <a:schemeClr val="bg1"/>
            </a:solidFill>
            <a:ln w="9525">
              <a:solidFill>
                <a:schemeClr val="accent1"/>
              </a:solidFill>
              <a:round/>
              <a:headEnd/>
              <a:tailEnd/>
            </a:ln>
          </p:spPr>
          <p:txBody>
            <a:bodyPr wrap="none" anchor="ctr"/>
            <a:lstStyle/>
            <a:p>
              <a:endParaRPr lang="en-NZ"/>
            </a:p>
          </p:txBody>
        </p:sp>
        <p:sp>
          <p:nvSpPr>
            <p:cNvPr id="19475" name="Oval 8"/>
            <p:cNvSpPr>
              <a:spLocks noChangeArrowheads="1"/>
            </p:cNvSpPr>
            <p:nvPr/>
          </p:nvSpPr>
          <p:spPr bwMode="auto">
            <a:xfrm>
              <a:off x="2699" y="1842"/>
              <a:ext cx="90" cy="91"/>
            </a:xfrm>
            <a:prstGeom prst="ellipse">
              <a:avLst/>
            </a:prstGeom>
            <a:solidFill>
              <a:schemeClr val="bg1"/>
            </a:solidFill>
            <a:ln w="9525">
              <a:solidFill>
                <a:schemeClr val="accent1"/>
              </a:solidFill>
              <a:round/>
              <a:headEnd/>
              <a:tailEnd/>
            </a:ln>
          </p:spPr>
          <p:txBody>
            <a:bodyPr wrap="none" anchor="ctr"/>
            <a:lstStyle/>
            <a:p>
              <a:endParaRPr lang="en-NZ"/>
            </a:p>
          </p:txBody>
        </p:sp>
        <p:sp>
          <p:nvSpPr>
            <p:cNvPr id="19476" name="Oval 9"/>
            <p:cNvSpPr>
              <a:spLocks noChangeArrowheads="1"/>
            </p:cNvSpPr>
            <p:nvPr/>
          </p:nvSpPr>
          <p:spPr bwMode="auto">
            <a:xfrm>
              <a:off x="2562" y="2387"/>
              <a:ext cx="181" cy="181"/>
            </a:xfrm>
            <a:prstGeom prst="ellipse">
              <a:avLst/>
            </a:prstGeom>
            <a:solidFill>
              <a:schemeClr val="bg1"/>
            </a:solidFill>
            <a:ln w="9525">
              <a:solidFill>
                <a:schemeClr val="accent1"/>
              </a:solidFill>
              <a:round/>
              <a:headEnd/>
              <a:tailEnd/>
            </a:ln>
          </p:spPr>
          <p:txBody>
            <a:bodyPr wrap="none" anchor="ctr"/>
            <a:lstStyle/>
            <a:p>
              <a:endParaRPr lang="en-NZ"/>
            </a:p>
          </p:txBody>
        </p:sp>
        <p:sp>
          <p:nvSpPr>
            <p:cNvPr id="19477" name="Oval 10"/>
            <p:cNvSpPr>
              <a:spLocks noChangeArrowheads="1"/>
            </p:cNvSpPr>
            <p:nvPr/>
          </p:nvSpPr>
          <p:spPr bwMode="auto">
            <a:xfrm>
              <a:off x="3243" y="1253"/>
              <a:ext cx="136" cy="136"/>
            </a:xfrm>
            <a:prstGeom prst="ellipse">
              <a:avLst/>
            </a:prstGeom>
            <a:solidFill>
              <a:schemeClr val="bg1"/>
            </a:solidFill>
            <a:ln w="9525">
              <a:solidFill>
                <a:schemeClr val="accent1"/>
              </a:solidFill>
              <a:round/>
              <a:headEnd/>
              <a:tailEnd/>
            </a:ln>
          </p:spPr>
          <p:txBody>
            <a:bodyPr wrap="none" anchor="ctr"/>
            <a:lstStyle/>
            <a:p>
              <a:endParaRPr lang="en-NZ"/>
            </a:p>
          </p:txBody>
        </p:sp>
        <p:sp>
          <p:nvSpPr>
            <p:cNvPr id="19478" name="Oval 11"/>
            <p:cNvSpPr>
              <a:spLocks noChangeArrowheads="1"/>
            </p:cNvSpPr>
            <p:nvPr/>
          </p:nvSpPr>
          <p:spPr bwMode="auto">
            <a:xfrm>
              <a:off x="2109" y="2115"/>
              <a:ext cx="91" cy="90"/>
            </a:xfrm>
            <a:prstGeom prst="ellipse">
              <a:avLst/>
            </a:prstGeom>
            <a:solidFill>
              <a:schemeClr val="bg1"/>
            </a:solidFill>
            <a:ln w="9525">
              <a:solidFill>
                <a:schemeClr val="accent1"/>
              </a:solidFill>
              <a:round/>
              <a:headEnd/>
              <a:tailEnd/>
            </a:ln>
          </p:spPr>
          <p:txBody>
            <a:bodyPr wrap="none" anchor="ctr"/>
            <a:lstStyle/>
            <a:p>
              <a:endParaRPr lang="en-NZ"/>
            </a:p>
          </p:txBody>
        </p:sp>
        <p:sp>
          <p:nvSpPr>
            <p:cNvPr id="19479" name="Text Box 15"/>
            <p:cNvSpPr txBox="1">
              <a:spLocks noChangeArrowheads="1"/>
            </p:cNvSpPr>
            <p:nvPr/>
          </p:nvSpPr>
          <p:spPr bwMode="auto">
            <a:xfrm>
              <a:off x="2154" y="981"/>
              <a:ext cx="839" cy="231"/>
            </a:xfrm>
            <a:prstGeom prst="rect">
              <a:avLst/>
            </a:prstGeom>
            <a:noFill/>
            <a:ln w="9525">
              <a:noFill/>
              <a:miter lim="800000"/>
              <a:headEnd/>
              <a:tailEnd/>
            </a:ln>
          </p:spPr>
          <p:txBody>
            <a:bodyPr wrap="none">
              <a:spAutoFit/>
            </a:bodyPr>
            <a:lstStyle/>
            <a:p>
              <a:r>
                <a:rPr lang="en-NZ"/>
                <a:t>Indicators</a:t>
              </a:r>
              <a:endParaRPr lang="en-US"/>
            </a:p>
          </p:txBody>
        </p:sp>
        <p:sp>
          <p:nvSpPr>
            <p:cNvPr id="19480" name="Line 16"/>
            <p:cNvSpPr>
              <a:spLocks noChangeShapeType="1"/>
            </p:cNvSpPr>
            <p:nvPr/>
          </p:nvSpPr>
          <p:spPr bwMode="auto">
            <a:xfrm flipH="1">
              <a:off x="2426" y="1207"/>
              <a:ext cx="46" cy="137"/>
            </a:xfrm>
            <a:prstGeom prst="line">
              <a:avLst/>
            </a:prstGeom>
            <a:noFill/>
            <a:ln w="19050">
              <a:solidFill>
                <a:schemeClr val="tx1"/>
              </a:solidFill>
              <a:round/>
              <a:headEnd/>
              <a:tailEnd type="arrow" w="med" len="med"/>
            </a:ln>
          </p:spPr>
          <p:txBody>
            <a:bodyPr/>
            <a:lstStyle/>
            <a:p>
              <a:endParaRPr lang="en-NZ"/>
            </a:p>
          </p:txBody>
        </p:sp>
        <p:sp>
          <p:nvSpPr>
            <p:cNvPr id="19481" name="Line 17"/>
            <p:cNvSpPr>
              <a:spLocks noChangeShapeType="1"/>
            </p:cNvSpPr>
            <p:nvPr/>
          </p:nvSpPr>
          <p:spPr bwMode="auto">
            <a:xfrm>
              <a:off x="2971" y="1162"/>
              <a:ext cx="227" cy="91"/>
            </a:xfrm>
            <a:prstGeom prst="line">
              <a:avLst/>
            </a:prstGeom>
            <a:noFill/>
            <a:ln w="19050">
              <a:solidFill>
                <a:schemeClr val="tx1"/>
              </a:solidFill>
              <a:round/>
              <a:headEnd/>
              <a:tailEnd type="arrow" w="med" len="med"/>
            </a:ln>
          </p:spPr>
          <p:txBody>
            <a:bodyPr/>
            <a:lstStyle/>
            <a:p>
              <a:endParaRPr lang="en-NZ"/>
            </a:p>
          </p:txBody>
        </p:sp>
      </p:grpSp>
      <p:sp>
        <p:nvSpPr>
          <p:cNvPr id="85004" name="Cloud"/>
          <p:cNvSpPr>
            <a:spLocks noChangeAspect="1" noEditPoints="1" noChangeArrowheads="1"/>
          </p:cNvSpPr>
          <p:nvPr/>
        </p:nvSpPr>
        <p:spPr bwMode="auto">
          <a:xfrm>
            <a:off x="3276600" y="2060575"/>
            <a:ext cx="2820988" cy="25923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379937">
                  <a:gamma/>
                  <a:shade val="46275"/>
                  <a:invGamma/>
                </a:srgbClr>
              </a:gs>
              <a:gs pos="50000">
                <a:srgbClr val="379937"/>
              </a:gs>
              <a:gs pos="100000">
                <a:srgbClr val="379937">
                  <a:gamma/>
                  <a:shade val="46275"/>
                  <a:invGamma/>
                </a:srgbClr>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NZ" dirty="0">
              <a:solidFill>
                <a:schemeClr val="bg1"/>
              </a:solidFill>
            </a:endParaRPr>
          </a:p>
          <a:p>
            <a:pPr algn="ctr">
              <a:defRPr/>
            </a:pPr>
            <a:endParaRPr lang="en-NZ" dirty="0">
              <a:solidFill>
                <a:schemeClr val="bg1"/>
              </a:solidFill>
            </a:endParaRPr>
          </a:p>
          <a:p>
            <a:pPr algn="ctr">
              <a:defRPr/>
            </a:pPr>
            <a:r>
              <a:rPr lang="en-NZ" dirty="0">
                <a:solidFill>
                  <a:schemeClr val="bg1"/>
                </a:solidFill>
              </a:rPr>
              <a:t>Criterion</a:t>
            </a:r>
            <a:endParaRPr lang="en-US" dirty="0">
              <a:solidFill>
                <a:schemeClr val="bg1"/>
              </a:solidFill>
            </a:endParaRPr>
          </a:p>
        </p:txBody>
      </p:sp>
      <p:grpSp>
        <p:nvGrpSpPr>
          <p:cNvPr id="3" name="Group 31"/>
          <p:cNvGrpSpPr>
            <a:grpSpLocks/>
          </p:cNvGrpSpPr>
          <p:nvPr/>
        </p:nvGrpSpPr>
        <p:grpSpPr bwMode="auto">
          <a:xfrm>
            <a:off x="971550" y="4519610"/>
            <a:ext cx="7654925" cy="1779586"/>
            <a:chOff x="612" y="2847"/>
            <a:chExt cx="4822" cy="1121"/>
          </a:xfrm>
        </p:grpSpPr>
        <p:sp>
          <p:nvSpPr>
            <p:cNvPr id="19468" name="Line 4"/>
            <p:cNvSpPr>
              <a:spLocks noChangeShapeType="1"/>
            </p:cNvSpPr>
            <p:nvPr/>
          </p:nvSpPr>
          <p:spPr bwMode="auto">
            <a:xfrm>
              <a:off x="703" y="3210"/>
              <a:ext cx="4581" cy="0"/>
            </a:xfrm>
            <a:prstGeom prst="line">
              <a:avLst/>
            </a:prstGeom>
            <a:noFill/>
            <a:ln w="38100">
              <a:solidFill>
                <a:srgbClr val="006600"/>
              </a:solidFill>
              <a:round/>
              <a:headEnd type="arrow" w="med" len="med"/>
              <a:tailEnd type="arrow" w="med" len="med"/>
            </a:ln>
          </p:spPr>
          <p:txBody>
            <a:bodyPr/>
            <a:lstStyle/>
            <a:p>
              <a:endParaRPr lang="en-NZ"/>
            </a:p>
          </p:txBody>
        </p:sp>
        <p:sp>
          <p:nvSpPr>
            <p:cNvPr id="19469" name="Text Box 24"/>
            <p:cNvSpPr txBox="1">
              <a:spLocks noChangeArrowheads="1"/>
            </p:cNvSpPr>
            <p:nvPr/>
          </p:nvSpPr>
          <p:spPr bwMode="auto">
            <a:xfrm>
              <a:off x="612" y="3249"/>
              <a:ext cx="1192" cy="674"/>
            </a:xfrm>
            <a:prstGeom prst="rect">
              <a:avLst/>
            </a:prstGeom>
            <a:noFill/>
            <a:ln w="9525">
              <a:noFill/>
              <a:miter lim="800000"/>
              <a:headEnd/>
              <a:tailEnd/>
            </a:ln>
          </p:spPr>
          <p:txBody>
            <a:bodyPr wrap="none">
              <a:spAutoFit/>
            </a:bodyPr>
            <a:lstStyle/>
            <a:p>
              <a:r>
                <a:rPr lang="en-NZ" sz="1600" dirty="0"/>
                <a:t>Easy to measure</a:t>
              </a:r>
            </a:p>
            <a:p>
              <a:r>
                <a:rPr lang="en-NZ" sz="1600" dirty="0"/>
                <a:t>Precise</a:t>
              </a:r>
            </a:p>
            <a:p>
              <a:r>
                <a:rPr lang="en-NZ" sz="1600" dirty="0"/>
                <a:t>Narrow</a:t>
              </a:r>
            </a:p>
            <a:p>
              <a:r>
                <a:rPr lang="en-NZ" sz="1600" dirty="0" err="1"/>
                <a:t>Manipulable</a:t>
              </a:r>
              <a:endParaRPr lang="en-US" sz="1600" dirty="0"/>
            </a:p>
          </p:txBody>
        </p:sp>
        <p:sp>
          <p:nvSpPr>
            <p:cNvPr id="19470" name="Text Box 25"/>
            <p:cNvSpPr txBox="1">
              <a:spLocks noChangeArrowheads="1"/>
            </p:cNvSpPr>
            <p:nvPr/>
          </p:nvSpPr>
          <p:spPr bwMode="auto">
            <a:xfrm>
              <a:off x="4012" y="3294"/>
              <a:ext cx="1330" cy="674"/>
            </a:xfrm>
            <a:prstGeom prst="rect">
              <a:avLst/>
            </a:prstGeom>
            <a:noFill/>
            <a:ln w="9525">
              <a:noFill/>
              <a:miter lim="800000"/>
              <a:headEnd/>
              <a:tailEnd/>
            </a:ln>
          </p:spPr>
          <p:txBody>
            <a:bodyPr wrap="none">
              <a:spAutoFit/>
            </a:bodyPr>
            <a:lstStyle/>
            <a:p>
              <a:pPr algn="r"/>
              <a:r>
                <a:rPr lang="en-NZ" sz="1600"/>
                <a:t>Harder to measure</a:t>
              </a:r>
            </a:p>
            <a:p>
              <a:pPr algn="r"/>
              <a:r>
                <a:rPr lang="en-NZ" sz="1600"/>
                <a:t>Approximate</a:t>
              </a:r>
            </a:p>
            <a:p>
              <a:pPr algn="r"/>
              <a:r>
                <a:rPr lang="en-NZ" sz="1600"/>
                <a:t>Broad-brush</a:t>
              </a:r>
            </a:p>
            <a:p>
              <a:pPr algn="r"/>
              <a:r>
                <a:rPr lang="en-NZ" sz="1600"/>
                <a:t>Unmanipulable</a:t>
              </a:r>
              <a:endParaRPr lang="en-US" sz="1600"/>
            </a:p>
          </p:txBody>
        </p:sp>
        <p:sp>
          <p:nvSpPr>
            <p:cNvPr id="19471" name="Text Box 29"/>
            <p:cNvSpPr txBox="1">
              <a:spLocks noChangeArrowheads="1"/>
            </p:cNvSpPr>
            <p:nvPr/>
          </p:nvSpPr>
          <p:spPr bwMode="auto">
            <a:xfrm>
              <a:off x="612" y="2847"/>
              <a:ext cx="951" cy="231"/>
            </a:xfrm>
            <a:prstGeom prst="rect">
              <a:avLst/>
            </a:prstGeom>
            <a:noFill/>
            <a:ln w="9525">
              <a:noFill/>
              <a:miter lim="800000"/>
              <a:headEnd/>
              <a:tailEnd/>
            </a:ln>
          </p:spPr>
          <p:txBody>
            <a:bodyPr wrap="none">
              <a:spAutoFit/>
            </a:bodyPr>
            <a:lstStyle/>
            <a:p>
              <a:r>
                <a:rPr lang="en-NZ" b="1"/>
                <a:t>Indicators</a:t>
              </a:r>
              <a:endParaRPr lang="en-US" b="1"/>
            </a:p>
          </p:txBody>
        </p:sp>
        <p:sp>
          <p:nvSpPr>
            <p:cNvPr id="19472" name="Text Box 30"/>
            <p:cNvSpPr txBox="1">
              <a:spLocks noChangeArrowheads="1"/>
            </p:cNvSpPr>
            <p:nvPr/>
          </p:nvSpPr>
          <p:spPr bwMode="auto">
            <a:xfrm>
              <a:off x="4286" y="2847"/>
              <a:ext cx="1148" cy="233"/>
            </a:xfrm>
            <a:prstGeom prst="rect">
              <a:avLst/>
            </a:prstGeom>
            <a:noFill/>
            <a:ln w="9525">
              <a:noFill/>
              <a:miter lim="800000"/>
              <a:headEnd/>
              <a:tailEnd/>
            </a:ln>
          </p:spPr>
          <p:txBody>
            <a:bodyPr wrap="none">
              <a:spAutoFit/>
            </a:bodyPr>
            <a:lstStyle/>
            <a:p>
              <a:r>
                <a:rPr lang="en-NZ" b="1"/>
                <a:t>True Criteria</a:t>
              </a:r>
              <a:endParaRPr lang="en-US" b="1"/>
            </a:p>
          </p:txBody>
        </p:sp>
      </p:grpSp>
      <p:sp>
        <p:nvSpPr>
          <p:cNvPr id="24" name="Oval 10"/>
          <p:cNvSpPr>
            <a:spLocks noChangeArrowheads="1"/>
          </p:cNvSpPr>
          <p:nvPr/>
        </p:nvSpPr>
        <p:spPr bwMode="auto">
          <a:xfrm>
            <a:off x="5867400" y="1916113"/>
            <a:ext cx="215900" cy="215900"/>
          </a:xfrm>
          <a:prstGeom prst="ellipse">
            <a:avLst/>
          </a:prstGeom>
          <a:solidFill>
            <a:schemeClr val="bg1"/>
          </a:solidFill>
          <a:ln w="28575">
            <a:solidFill>
              <a:schemeClr val="accent1">
                <a:lumMod val="50000"/>
              </a:schemeClr>
            </a:solidFill>
            <a:round/>
            <a:headEnd/>
            <a:tailEnd/>
          </a:ln>
        </p:spPr>
        <p:txBody>
          <a:bodyPr wrap="none" anchor="ctr"/>
          <a:lstStyle/>
          <a:p>
            <a:pPr>
              <a:defRPr/>
            </a:pPr>
            <a:endParaRPr lang="en-NZ"/>
          </a:p>
        </p:txBody>
      </p:sp>
      <p:sp>
        <p:nvSpPr>
          <p:cNvPr id="25" name="Line 17"/>
          <p:cNvSpPr>
            <a:spLocks noChangeShapeType="1"/>
          </p:cNvSpPr>
          <p:nvPr/>
        </p:nvSpPr>
        <p:spPr bwMode="auto">
          <a:xfrm>
            <a:off x="4859338" y="1773238"/>
            <a:ext cx="936625" cy="215900"/>
          </a:xfrm>
          <a:prstGeom prst="line">
            <a:avLst/>
          </a:prstGeom>
          <a:noFill/>
          <a:ln w="19050">
            <a:solidFill>
              <a:schemeClr val="tx1"/>
            </a:solidFill>
            <a:round/>
            <a:headEnd/>
            <a:tailEnd type="arrow" w="med" len="med"/>
          </a:ln>
        </p:spPr>
        <p:txBody>
          <a:bodyPr/>
          <a:lstStyle/>
          <a:p>
            <a:endParaRPr lang="en-NZ"/>
          </a:p>
        </p:txBody>
      </p:sp>
      <p:sp>
        <p:nvSpPr>
          <p:cNvPr id="26" name="Date Placeholder 25"/>
          <p:cNvSpPr>
            <a:spLocks noGrp="1"/>
          </p:cNvSpPr>
          <p:nvPr>
            <p:ph type="dt" sz="half" idx="10"/>
          </p:nvPr>
        </p:nvSpPr>
        <p:spPr/>
        <p:txBody>
          <a:bodyPr/>
          <a:lstStyle/>
          <a:p>
            <a:pPr>
              <a:defRPr/>
            </a:pPr>
            <a:r>
              <a:rPr lang="en-US" smtClean="0"/>
              <a:t>Sept 1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85004"/>
                                        </p:tgtEl>
                                        <p:attrNameLst>
                                          <p:attrName>style.visibility</p:attrName>
                                        </p:attrNameLst>
                                      </p:cBhvr>
                                      <p:to>
                                        <p:strVal val="visible"/>
                                      </p:to>
                                    </p:set>
                                    <p:anim calcmode="lin" valueType="num">
                                      <p:cBhvr>
                                        <p:cTn id="18" dur="1000" fill="hold"/>
                                        <p:tgtEl>
                                          <p:spTgt spid="85004"/>
                                        </p:tgtEl>
                                        <p:attrNameLst>
                                          <p:attrName>ppt_w</p:attrName>
                                        </p:attrNameLst>
                                      </p:cBhvr>
                                      <p:tavLst>
                                        <p:tav tm="0">
                                          <p:val>
                                            <p:strVal val="#ppt_w*0.70"/>
                                          </p:val>
                                        </p:tav>
                                        <p:tav tm="100000">
                                          <p:val>
                                            <p:strVal val="#ppt_w"/>
                                          </p:val>
                                        </p:tav>
                                      </p:tavLst>
                                    </p:anim>
                                    <p:anim calcmode="lin" valueType="num">
                                      <p:cBhvr>
                                        <p:cTn id="19" dur="1000" fill="hold"/>
                                        <p:tgtEl>
                                          <p:spTgt spid="85004"/>
                                        </p:tgtEl>
                                        <p:attrNameLst>
                                          <p:attrName>ppt_h</p:attrName>
                                        </p:attrNameLst>
                                      </p:cBhvr>
                                      <p:tavLst>
                                        <p:tav tm="0">
                                          <p:val>
                                            <p:strVal val="#ppt_h"/>
                                          </p:val>
                                        </p:tav>
                                        <p:tav tm="100000">
                                          <p:val>
                                            <p:strVal val="#ppt_h"/>
                                          </p:val>
                                        </p:tav>
                                      </p:tavLst>
                                    </p:anim>
                                    <p:animEffect transition="in" filter="fade">
                                      <p:cBhvr>
                                        <p:cTn id="20" dur="1000"/>
                                        <p:tgtEl>
                                          <p:spTgt spid="850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9750E9C-24CB-43F3-AEB4-1F66CFAB6263}" type="slidenum">
              <a:rPr lang="en-GB"/>
              <a:pPr/>
              <a:t>14</a:t>
            </a:fld>
            <a:endParaRPr lang="en-GB"/>
          </a:p>
        </p:txBody>
      </p:sp>
      <p:sp>
        <p:nvSpPr>
          <p:cNvPr id="168962" name="Rectangle 2"/>
          <p:cNvSpPr>
            <a:spLocks noGrp="1" noChangeArrowheads="1"/>
          </p:cNvSpPr>
          <p:nvPr>
            <p:ph type="title"/>
          </p:nvPr>
        </p:nvSpPr>
        <p:spPr/>
        <p:txBody>
          <a:bodyPr/>
          <a:lstStyle/>
          <a:p>
            <a:r>
              <a:rPr lang="en-NZ"/>
              <a:t>The three kinds of ‘subjectivity’</a:t>
            </a:r>
            <a:endParaRPr lang="en-GB"/>
          </a:p>
        </p:txBody>
      </p:sp>
      <p:sp>
        <p:nvSpPr>
          <p:cNvPr id="168963" name="Rectangle 3"/>
          <p:cNvSpPr>
            <a:spLocks noGrp="1" noChangeArrowheads="1"/>
          </p:cNvSpPr>
          <p:nvPr>
            <p:ph type="body" idx="1"/>
          </p:nvPr>
        </p:nvSpPr>
        <p:spPr/>
        <p:txBody>
          <a:bodyPr/>
          <a:lstStyle/>
          <a:p>
            <a:pPr marL="533400" indent="-533400">
              <a:lnSpc>
                <a:spcPct val="90000"/>
              </a:lnSpc>
              <a:buClr>
                <a:srgbClr val="284E31"/>
              </a:buClr>
              <a:buFont typeface="Wingdings" pitchFamily="2" charset="2"/>
              <a:buAutoNum type="arabicPeriod"/>
            </a:pPr>
            <a:r>
              <a:rPr lang="en-NZ" sz="2000" dirty="0"/>
              <a:t>Arbitrary, idiosyncratic, unreliable, and/or highly personal (i.e., based on personal preferences and/or cultural biases)</a:t>
            </a:r>
          </a:p>
          <a:p>
            <a:pPr marL="533400" indent="-533400">
              <a:lnSpc>
                <a:spcPct val="90000"/>
              </a:lnSpc>
              <a:buClr>
                <a:srgbClr val="284E31"/>
              </a:buClr>
              <a:buFont typeface="Wingdings" pitchFamily="2" charset="2"/>
              <a:buAutoNum type="arabicPeriod"/>
            </a:pPr>
            <a:endParaRPr lang="en-NZ" sz="1600" dirty="0"/>
          </a:p>
          <a:p>
            <a:pPr marL="533400" indent="-533400">
              <a:lnSpc>
                <a:spcPct val="90000"/>
              </a:lnSpc>
              <a:buClr>
                <a:srgbClr val="284E31"/>
              </a:buClr>
              <a:buFont typeface="Wingdings" pitchFamily="2" charset="2"/>
              <a:buAutoNum type="arabicPeriod"/>
            </a:pPr>
            <a:r>
              <a:rPr lang="en-NZ" sz="2000" dirty="0" smtClean="0"/>
              <a:t>Assessment or </a:t>
            </a:r>
            <a:r>
              <a:rPr lang="en-NZ" sz="2000" dirty="0"/>
              <a:t>interpretation by a person, rather than a machine or measurement device, of something external to that person (e.g., expert judgment of others’ skills or performance)</a:t>
            </a:r>
          </a:p>
          <a:p>
            <a:pPr marL="533400" indent="-533400">
              <a:lnSpc>
                <a:spcPct val="90000"/>
              </a:lnSpc>
              <a:buClr>
                <a:srgbClr val="284E31"/>
              </a:buClr>
              <a:buFont typeface="Wingdings" pitchFamily="2" charset="2"/>
              <a:buAutoNum type="arabicPeriod"/>
            </a:pPr>
            <a:endParaRPr lang="en-NZ" sz="1600" dirty="0"/>
          </a:p>
          <a:p>
            <a:pPr marL="533400" indent="-533400">
              <a:lnSpc>
                <a:spcPct val="90000"/>
              </a:lnSpc>
              <a:buClr>
                <a:srgbClr val="284E31"/>
              </a:buClr>
              <a:buFont typeface="Wingdings" pitchFamily="2" charset="2"/>
              <a:buAutoNum type="arabicPeriod"/>
            </a:pPr>
            <a:r>
              <a:rPr lang="en-NZ" sz="2000" dirty="0"/>
              <a:t>About a person’s inner life or experiences (e.g., headaches, fears, beliefs, emotions, stress levels, aspirations), all absolutely real but not usually independently verifiable</a:t>
            </a:r>
          </a:p>
          <a:p>
            <a:pPr marL="533400" indent="-533400">
              <a:lnSpc>
                <a:spcPct val="90000"/>
              </a:lnSpc>
              <a:buFont typeface="Wingdings" pitchFamily="2" charset="2"/>
              <a:buNone/>
            </a:pPr>
            <a:endParaRPr lang="en-NZ" sz="1800" dirty="0"/>
          </a:p>
          <a:p>
            <a:pPr marL="533400" indent="-533400">
              <a:lnSpc>
                <a:spcPct val="90000"/>
              </a:lnSpc>
              <a:buFont typeface="Wingdings" pitchFamily="2" charset="2"/>
              <a:buNone/>
            </a:pPr>
            <a:r>
              <a:rPr lang="en-NZ" sz="2000" dirty="0"/>
              <a:t>Plus the red herring: Subjective vs. objective measures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4" y="908720"/>
            <a:ext cx="8353425" cy="1590675"/>
          </a:xfrm>
        </p:spPr>
        <p:txBody>
          <a:bodyPr/>
          <a:lstStyle/>
          <a:p>
            <a:pPr eaLnBrk="1" hangingPunct="1"/>
            <a:r>
              <a:rPr lang="en-US" b="1" dirty="0" smtClean="0"/>
              <a:t>Using rubrics to give voice to indigenous values</a:t>
            </a:r>
            <a:endParaRPr lang="en-US" sz="4000" b="1" dirty="0" smtClean="0"/>
          </a:p>
        </p:txBody>
      </p:sp>
      <p:sp>
        <p:nvSpPr>
          <p:cNvPr id="3075" name="Rectangle 3"/>
          <p:cNvSpPr>
            <a:spLocks noGrp="1" noChangeArrowheads="1"/>
          </p:cNvSpPr>
          <p:nvPr>
            <p:ph type="subTitle" idx="1"/>
          </p:nvPr>
        </p:nvSpPr>
        <p:spPr>
          <a:xfrm>
            <a:off x="1042988" y="4078288"/>
            <a:ext cx="7058025" cy="2519362"/>
          </a:xfrm>
        </p:spPr>
        <p:txBody>
          <a:bodyPr/>
          <a:lstStyle/>
          <a:p>
            <a:pPr eaLnBrk="1" hangingPunct="1">
              <a:lnSpc>
                <a:spcPct val="90000"/>
              </a:lnSpc>
            </a:pPr>
            <a:endParaRPr lang="en-US" sz="1200" b="1" dirty="0" smtClean="0"/>
          </a:p>
          <a:p>
            <a:pPr eaLnBrk="1" hangingPunct="1">
              <a:lnSpc>
                <a:spcPct val="90000"/>
              </a:lnSpc>
            </a:pPr>
            <a:endParaRPr lang="en-US" sz="1200" b="1" dirty="0" smtClean="0"/>
          </a:p>
          <a:p>
            <a:pPr eaLnBrk="1" hangingPunct="1">
              <a:lnSpc>
                <a:spcPct val="90000"/>
              </a:lnSpc>
            </a:pPr>
            <a:endParaRPr lang="en-US" sz="1200" b="1" dirty="0" smtClean="0"/>
          </a:p>
          <a:p>
            <a:pPr eaLnBrk="1" hangingPunct="1">
              <a:lnSpc>
                <a:spcPct val="90000"/>
              </a:lnSpc>
            </a:pPr>
            <a:r>
              <a:rPr lang="en-US" sz="2400" b="1" dirty="0" smtClean="0"/>
              <a:t>Nan </a:t>
            </a:r>
            <a:r>
              <a:rPr lang="en-US" sz="2400" b="1" dirty="0" err="1" smtClean="0"/>
              <a:t>Wehipeihana</a:t>
            </a:r>
            <a:endParaRPr lang="en-US" sz="2400" b="1" dirty="0" smtClean="0"/>
          </a:p>
          <a:p>
            <a:pPr eaLnBrk="1" hangingPunct="1">
              <a:lnSpc>
                <a:spcPct val="90000"/>
              </a:lnSpc>
            </a:pPr>
            <a:endParaRPr lang="en-US" sz="2400" b="1" dirty="0" smtClean="0"/>
          </a:p>
          <a:p>
            <a:pPr eaLnBrk="1" hangingPunct="1">
              <a:lnSpc>
                <a:spcPct val="90000"/>
              </a:lnSpc>
            </a:pPr>
            <a:r>
              <a:rPr lang="en-US" sz="2400" dirty="0" smtClean="0"/>
              <a:t>Research Evaluation Consultancy</a:t>
            </a:r>
          </a:p>
          <a:p>
            <a:pPr eaLnBrk="1" hangingPunct="1">
              <a:lnSpc>
                <a:spcPct val="90000"/>
              </a:lnSpc>
            </a:pPr>
            <a:r>
              <a:rPr lang="en-US" sz="2400" dirty="0" err="1" smtClean="0"/>
              <a:t>Aotearoa</a:t>
            </a:r>
            <a:r>
              <a:rPr lang="en-US" sz="2400" dirty="0" smtClean="0"/>
              <a:t> New Zealand </a:t>
            </a:r>
          </a:p>
        </p:txBody>
      </p:sp>
      <p:pic>
        <p:nvPicPr>
          <p:cNvPr id="6" name="Picture 5" descr="aeslogo.JPG"/>
          <p:cNvPicPr>
            <a:picLocks noChangeAspect="1"/>
          </p:cNvPicPr>
          <p:nvPr/>
        </p:nvPicPr>
        <p:blipFill>
          <a:blip r:embed="rId2" cstate="print"/>
          <a:stretch>
            <a:fillRect/>
          </a:stretch>
        </p:blipFill>
        <p:spPr>
          <a:xfrm>
            <a:off x="7848600" y="0"/>
            <a:ext cx="1295400" cy="9144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rubrics in indigenous contexts</a:t>
            </a:r>
            <a:endParaRPr lang="en-US" dirty="0"/>
          </a:p>
        </p:txBody>
      </p:sp>
      <p:sp>
        <p:nvSpPr>
          <p:cNvPr id="3" name="Content Placeholder 2"/>
          <p:cNvSpPr>
            <a:spLocks noGrp="1"/>
          </p:cNvSpPr>
          <p:nvPr>
            <p:ph idx="1"/>
          </p:nvPr>
        </p:nvSpPr>
        <p:spPr>
          <a:xfrm>
            <a:off x="971600" y="1600201"/>
            <a:ext cx="7715200" cy="1470286"/>
          </a:xfrm>
        </p:spPr>
        <p:txBody>
          <a:bodyPr>
            <a:normAutofit/>
          </a:bodyPr>
          <a:lstStyle/>
          <a:p>
            <a:pPr marL="0" indent="0">
              <a:buNone/>
            </a:pPr>
            <a:r>
              <a:rPr lang="en-US" sz="2800" dirty="0" smtClean="0">
                <a:solidFill>
                  <a:srgbClr val="006600"/>
                </a:solidFill>
              </a:rPr>
              <a:t>So language matters</a:t>
            </a:r>
          </a:p>
          <a:p>
            <a:pPr marL="0" indent="0">
              <a:buNone/>
            </a:pPr>
            <a:r>
              <a:rPr lang="en-US" sz="2800" dirty="0" smtClean="0">
                <a:solidFill>
                  <a:srgbClr val="006600"/>
                </a:solidFill>
              </a:rPr>
              <a:t>How we talk about rubrics, about success, about progression</a:t>
            </a:r>
          </a:p>
          <a:p>
            <a:pPr marL="0" indent="0">
              <a:buNone/>
            </a:pPr>
            <a:endParaRPr lang="en-US" sz="2800" dirty="0">
              <a:solidFill>
                <a:schemeClr val="accent1"/>
              </a:solidFill>
            </a:endParaRPr>
          </a:p>
          <a:p>
            <a:pPr marL="0" indent="0">
              <a:buNone/>
            </a:pPr>
            <a:endParaRPr lang="en-US" sz="2400" dirty="0" smtClean="0">
              <a:solidFill>
                <a:srgbClr val="4F81BD"/>
              </a:solidFill>
            </a:endParaRPr>
          </a:p>
        </p:txBody>
      </p:sp>
      <p:sp>
        <p:nvSpPr>
          <p:cNvPr id="6" name="Rectangle 5"/>
          <p:cNvSpPr/>
          <p:nvPr/>
        </p:nvSpPr>
        <p:spPr>
          <a:xfrm>
            <a:off x="1403648" y="2780928"/>
            <a:ext cx="6991445" cy="3785652"/>
          </a:xfrm>
          <a:prstGeom prst="rect">
            <a:avLst/>
          </a:prstGeom>
        </p:spPr>
        <p:txBody>
          <a:bodyPr wrap="square">
            <a:spAutoFit/>
          </a:bodyPr>
          <a:lstStyle/>
          <a:p>
            <a:endParaRPr lang="en-US" sz="2400" dirty="0">
              <a:solidFill>
                <a:schemeClr val="accent1"/>
              </a:solidFill>
            </a:endParaRPr>
          </a:p>
          <a:p>
            <a:pPr marL="0" lvl="1" indent="0" algn="ctr">
              <a:buNone/>
            </a:pPr>
            <a:r>
              <a:rPr lang="en-NZ" sz="2400" i="1" dirty="0"/>
              <a:t>Explicit way of defining “quality” and “value” for ourselves and for others. </a:t>
            </a:r>
          </a:p>
          <a:p>
            <a:pPr marL="0" lvl="1" indent="0" algn="ctr">
              <a:buNone/>
            </a:pPr>
            <a:endParaRPr lang="en-NZ" sz="2400" dirty="0" smtClean="0"/>
          </a:p>
          <a:p>
            <a:pPr marL="0" lvl="1" indent="0" algn="ctr">
              <a:buNone/>
            </a:pPr>
            <a:r>
              <a:rPr lang="en-NZ" sz="2400" dirty="0" smtClean="0"/>
              <a:t>Compared to</a:t>
            </a:r>
          </a:p>
          <a:p>
            <a:pPr marL="0" lvl="1" indent="0" algn="ctr">
              <a:buNone/>
            </a:pPr>
            <a:endParaRPr lang="en-NZ" sz="2400" dirty="0"/>
          </a:p>
          <a:p>
            <a:pPr marL="0" lvl="1" indent="0" algn="ctr">
              <a:buNone/>
            </a:pPr>
            <a:r>
              <a:rPr lang="en-NZ" sz="2400" i="1" dirty="0"/>
              <a:t>To identify what’s important to us, what’s important to others, what matters and come to a shared understanding</a:t>
            </a:r>
            <a:r>
              <a:rPr lang="en-NZ" sz="2400" i="1" dirty="0" smtClean="0"/>
              <a:t>…</a:t>
            </a:r>
          </a:p>
          <a:p>
            <a:pPr marL="0" lvl="1" indent="0" algn="ctr">
              <a:buNone/>
            </a:pPr>
            <a:endParaRPr lang="en-NZ" sz="2400" i="1" dirty="0"/>
          </a:p>
        </p:txBody>
      </p:sp>
    </p:spTree>
    <p:extLst>
      <p:ext uri="{BB962C8B-B14F-4D97-AF65-F5344CB8AC3E}">
        <p14:creationId xmlns:p14="http://schemas.microsoft.com/office/powerpoint/2010/main" val="640315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metaphors</a:t>
            </a:r>
            <a:endParaRPr lang="en-US" dirty="0"/>
          </a:p>
        </p:txBody>
      </p:sp>
      <p:pic>
        <p:nvPicPr>
          <p:cNvPr id="4" name="Content Placeholder 3"/>
          <p:cNvPicPr>
            <a:picLocks noGrp="1" noChangeAspect="1"/>
          </p:cNvPicPr>
          <p:nvPr>
            <p:ph idx="1"/>
          </p:nvPr>
        </p:nvPicPr>
        <p:blipFill>
          <a:blip r:embed="rId2" cstate="print"/>
          <a:srcRect l="906" r="906"/>
          <a:stretch>
            <a:fillRect/>
          </a:stretch>
        </p:blipFill>
        <p:spPr>
          <a:xfrm rot="16200000">
            <a:off x="5138315" y="2751235"/>
            <a:ext cx="4578804" cy="2518166"/>
          </a:xfrm>
        </p:spPr>
      </p:pic>
      <p:pic>
        <p:nvPicPr>
          <p:cNvPr id="8" name="Picture 7"/>
          <p:cNvPicPr>
            <a:picLocks noChangeAspect="1"/>
          </p:cNvPicPr>
          <p:nvPr/>
        </p:nvPicPr>
        <p:blipFill>
          <a:blip r:embed="rId3" cstate="print"/>
          <a:stretch>
            <a:fillRect/>
          </a:stretch>
        </p:blipFill>
        <p:spPr>
          <a:xfrm>
            <a:off x="3923129" y="2657991"/>
            <a:ext cx="2158326" cy="2999707"/>
          </a:xfrm>
          <a:prstGeom prst="rect">
            <a:avLst/>
          </a:prstGeom>
        </p:spPr>
      </p:pic>
      <p:pic>
        <p:nvPicPr>
          <p:cNvPr id="7" name="Picture 6"/>
          <p:cNvPicPr>
            <a:picLocks noChangeAspect="1"/>
          </p:cNvPicPr>
          <p:nvPr/>
        </p:nvPicPr>
        <p:blipFill>
          <a:blip r:embed="rId4" cstate="print"/>
          <a:stretch>
            <a:fillRect/>
          </a:stretch>
        </p:blipFill>
        <p:spPr>
          <a:xfrm>
            <a:off x="899592" y="4680903"/>
            <a:ext cx="2592288" cy="1941714"/>
          </a:xfrm>
          <a:prstGeom prst="rect">
            <a:avLst/>
          </a:prstGeom>
        </p:spPr>
      </p:pic>
      <p:sp>
        <p:nvSpPr>
          <p:cNvPr id="9" name="Rectangle 8"/>
          <p:cNvSpPr/>
          <p:nvPr/>
        </p:nvSpPr>
        <p:spPr>
          <a:xfrm>
            <a:off x="262529" y="1556791"/>
            <a:ext cx="4572000" cy="3046988"/>
          </a:xfrm>
          <a:prstGeom prst="rect">
            <a:avLst/>
          </a:prstGeom>
        </p:spPr>
        <p:txBody>
          <a:bodyPr wrap="square">
            <a:spAutoFit/>
          </a:bodyPr>
          <a:lstStyle/>
          <a:p>
            <a:pPr marL="457200"/>
            <a:r>
              <a:rPr lang="en-US" sz="2400" dirty="0" smtClean="0"/>
              <a:t>Poutama – Māori cultural symbol, stairway, progression, movement up and down</a:t>
            </a:r>
          </a:p>
          <a:p>
            <a:pPr marL="457200"/>
            <a:endParaRPr lang="en-US" sz="2400" dirty="0"/>
          </a:p>
          <a:p>
            <a:pPr marL="457200"/>
            <a:r>
              <a:rPr lang="en-US" sz="2400" dirty="0" smtClean="0"/>
              <a:t>Contemporary context – health providers talk about a ladder</a:t>
            </a:r>
            <a:endParaRPr lang="en-US" sz="2400" dirty="0"/>
          </a:p>
        </p:txBody>
      </p:sp>
    </p:spTree>
    <p:extLst>
      <p:ext uri="{BB962C8B-B14F-4D97-AF65-F5344CB8AC3E}">
        <p14:creationId xmlns:p14="http://schemas.microsoft.com/office/powerpoint/2010/main" val="3643108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rubrics in indigenous contexts</a:t>
            </a:r>
            <a:endParaRPr lang="en-US" dirty="0"/>
          </a:p>
        </p:txBody>
      </p:sp>
      <p:sp>
        <p:nvSpPr>
          <p:cNvPr id="3" name="Content Placeholder 2"/>
          <p:cNvSpPr>
            <a:spLocks noGrp="1"/>
          </p:cNvSpPr>
          <p:nvPr>
            <p:ph idx="1"/>
          </p:nvPr>
        </p:nvSpPr>
        <p:spPr>
          <a:xfrm>
            <a:off x="1043608" y="1600201"/>
            <a:ext cx="7643192" cy="1470286"/>
          </a:xfrm>
        </p:spPr>
        <p:txBody>
          <a:bodyPr>
            <a:normAutofit/>
          </a:bodyPr>
          <a:lstStyle/>
          <a:p>
            <a:pPr marL="0" indent="0">
              <a:buNone/>
            </a:pPr>
            <a:r>
              <a:rPr lang="en-US" sz="2800" dirty="0" smtClean="0">
                <a:solidFill>
                  <a:srgbClr val="006600"/>
                </a:solidFill>
              </a:rPr>
              <a:t>So they get the concept (poutama) but the language of rubrics (of evaluation) can be hard to get</a:t>
            </a:r>
          </a:p>
          <a:p>
            <a:pPr marL="0" indent="0">
              <a:buNone/>
            </a:pPr>
            <a:endParaRPr lang="en-US" sz="2800" dirty="0">
              <a:solidFill>
                <a:schemeClr val="accent1"/>
              </a:solidFill>
            </a:endParaRPr>
          </a:p>
          <a:p>
            <a:pPr marL="0" indent="0">
              <a:buNone/>
            </a:pPr>
            <a:endParaRPr lang="en-US" sz="2400" dirty="0" smtClean="0">
              <a:solidFill>
                <a:srgbClr val="4F81BD"/>
              </a:solidFill>
            </a:endParaRPr>
          </a:p>
        </p:txBody>
      </p:sp>
      <p:sp>
        <p:nvSpPr>
          <p:cNvPr id="5" name="Content Placeholder 2"/>
          <p:cNvSpPr txBox="1">
            <a:spLocks/>
          </p:cNvSpPr>
          <p:nvPr/>
        </p:nvSpPr>
        <p:spPr>
          <a:xfrm>
            <a:off x="971600" y="3263966"/>
            <a:ext cx="7715200" cy="3405393"/>
          </a:xfrm>
          <a:prstGeom prst="rect">
            <a:avLst/>
          </a:prstGeom>
          <a:ln>
            <a:solidFill>
              <a:srgbClr val="800000"/>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2400" dirty="0" smtClean="0"/>
              <a:t>An explicit way of </a:t>
            </a:r>
            <a:r>
              <a:rPr lang="en-NZ" sz="2400" dirty="0" smtClean="0">
                <a:solidFill>
                  <a:srgbClr val="0070C0"/>
                </a:solidFill>
              </a:rPr>
              <a:t>defining “quality” and “value” </a:t>
            </a:r>
            <a:r>
              <a:rPr lang="en-NZ" sz="2400" dirty="0" smtClean="0"/>
              <a:t>for ourselves and for others:</a:t>
            </a:r>
          </a:p>
          <a:p>
            <a:pPr lvl="1"/>
            <a:r>
              <a:rPr lang="en-NZ" sz="2400" dirty="0" smtClean="0"/>
              <a:t>Evaluative criteria (</a:t>
            </a:r>
            <a:r>
              <a:rPr lang="en-NZ" sz="2400" dirty="0" smtClean="0">
                <a:solidFill>
                  <a:schemeClr val="accent6">
                    <a:lumMod val="75000"/>
                  </a:schemeClr>
                </a:solidFill>
              </a:rPr>
              <a:t>what aspects are important?</a:t>
            </a:r>
            <a:r>
              <a:rPr lang="en-NZ" sz="2400" dirty="0" smtClean="0"/>
              <a:t>)</a:t>
            </a:r>
          </a:p>
          <a:p>
            <a:pPr lvl="1"/>
            <a:r>
              <a:rPr lang="en-NZ" sz="2400" dirty="0" smtClean="0"/>
              <a:t>Merit criteria (</a:t>
            </a:r>
            <a:r>
              <a:rPr lang="en-NZ" sz="2400" dirty="0" smtClean="0">
                <a:solidFill>
                  <a:srgbClr val="C00000"/>
                </a:solidFill>
              </a:rPr>
              <a:t>how good is “good”?</a:t>
            </a:r>
            <a:r>
              <a:rPr lang="en-NZ" sz="2400" dirty="0" smtClean="0"/>
              <a:t>)</a:t>
            </a:r>
          </a:p>
          <a:p>
            <a:pPr lvl="1">
              <a:buClr>
                <a:schemeClr val="accent4"/>
              </a:buClr>
            </a:pPr>
            <a:r>
              <a:rPr lang="en-US" sz="2400" dirty="0" smtClean="0"/>
              <a:t>Making a judgment, using these criteria, about how good, or excellent (or poor) something is </a:t>
            </a:r>
            <a:r>
              <a:rPr lang="en-US" sz="2400" dirty="0" smtClean="0">
                <a:solidFill>
                  <a:schemeClr val="accent4"/>
                </a:solidFill>
              </a:rPr>
              <a:t>(merit determination)</a:t>
            </a:r>
            <a:endParaRPr lang="en-NZ" sz="2400" dirty="0" smtClean="0">
              <a:solidFill>
                <a:schemeClr val="accent4"/>
              </a:solidFill>
            </a:endParaRPr>
          </a:p>
        </p:txBody>
      </p:sp>
    </p:spTree>
    <p:extLst>
      <p:ext uri="{BB962C8B-B14F-4D97-AF65-F5344CB8AC3E}">
        <p14:creationId xmlns:p14="http://schemas.microsoft.com/office/powerpoint/2010/main" val="2795074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rubrics in indigenous contexts</a:t>
            </a:r>
            <a:endParaRPr lang="en-US" dirty="0"/>
          </a:p>
        </p:txBody>
      </p:sp>
      <p:sp>
        <p:nvSpPr>
          <p:cNvPr id="3" name="Content Placeholder 2"/>
          <p:cNvSpPr>
            <a:spLocks noGrp="1"/>
          </p:cNvSpPr>
          <p:nvPr>
            <p:ph idx="1"/>
          </p:nvPr>
        </p:nvSpPr>
        <p:spPr>
          <a:xfrm>
            <a:off x="755650" y="1600200"/>
            <a:ext cx="7931150" cy="4781128"/>
          </a:xfrm>
        </p:spPr>
        <p:txBody>
          <a:bodyPr>
            <a:normAutofit fontScale="92500"/>
          </a:bodyPr>
          <a:lstStyle/>
          <a:p>
            <a:r>
              <a:rPr lang="en-US" sz="2800" dirty="0" smtClean="0">
                <a:solidFill>
                  <a:srgbClr val="006600"/>
                </a:solidFill>
              </a:rPr>
              <a:t>The “success” </a:t>
            </a:r>
            <a:r>
              <a:rPr lang="en-US" sz="2800" b="1" dirty="0" smtClean="0">
                <a:solidFill>
                  <a:srgbClr val="006600"/>
                </a:solidFill>
              </a:rPr>
              <a:t>language </a:t>
            </a:r>
            <a:r>
              <a:rPr lang="en-US" sz="2800" dirty="0" smtClean="0">
                <a:solidFill>
                  <a:srgbClr val="006600"/>
                </a:solidFill>
              </a:rPr>
              <a:t>can be problematic</a:t>
            </a:r>
          </a:p>
          <a:p>
            <a:pPr lvl="1">
              <a:buFont typeface="Arial"/>
              <a:buChar char="•"/>
            </a:pPr>
            <a:r>
              <a:rPr lang="en-US" sz="2400" dirty="0" smtClean="0"/>
              <a:t>Nga </a:t>
            </a:r>
            <a:r>
              <a:rPr lang="en-US" sz="2400" dirty="0" err="1" smtClean="0"/>
              <a:t>moemoea</a:t>
            </a:r>
            <a:r>
              <a:rPr lang="en-US" sz="2400" dirty="0" smtClean="0"/>
              <a:t> – dreams, Nga </a:t>
            </a:r>
            <a:r>
              <a:rPr lang="en-US" sz="2400" dirty="0" err="1" smtClean="0"/>
              <a:t>wawata</a:t>
            </a:r>
            <a:r>
              <a:rPr lang="en-US" sz="2400" dirty="0" smtClean="0"/>
              <a:t>  – aspirations, desires</a:t>
            </a:r>
          </a:p>
          <a:p>
            <a:pPr lvl="1">
              <a:buFont typeface="Arial"/>
              <a:buChar char="•"/>
            </a:pPr>
            <a:r>
              <a:rPr lang="en-US" sz="2400" dirty="0" smtClean="0"/>
              <a:t>Not just the language some concerns about ‘</a:t>
            </a:r>
            <a:r>
              <a:rPr lang="en-US" sz="2400" dirty="0" err="1" smtClean="0"/>
              <a:t>labelling</a:t>
            </a:r>
            <a:r>
              <a:rPr lang="en-US" sz="2400" dirty="0" smtClean="0"/>
              <a:t>’</a:t>
            </a:r>
          </a:p>
          <a:p>
            <a:pPr lvl="1">
              <a:buFont typeface="Arial"/>
              <a:buChar char="•"/>
            </a:pPr>
            <a:r>
              <a:rPr lang="en-US" sz="2400" dirty="0" smtClean="0"/>
              <a:t>Use different terms for the performance levels in the rubric</a:t>
            </a:r>
          </a:p>
          <a:p>
            <a:pPr lvl="1">
              <a:buFont typeface="Arial"/>
              <a:buChar char="•"/>
            </a:pPr>
            <a:endParaRPr lang="en-US" sz="2400" dirty="0" smtClean="0"/>
          </a:p>
          <a:p>
            <a:r>
              <a:rPr lang="en-US" sz="2800" dirty="0" smtClean="0">
                <a:solidFill>
                  <a:srgbClr val="006600"/>
                </a:solidFill>
              </a:rPr>
              <a:t>Text dense matrix – is a turn off for some</a:t>
            </a:r>
          </a:p>
          <a:p>
            <a:pPr lvl="1">
              <a:buFont typeface="Arial"/>
              <a:buChar char="•"/>
            </a:pPr>
            <a:r>
              <a:rPr lang="en-US" sz="2400" dirty="0" smtClean="0"/>
              <a:t>Alternative presentation formats</a:t>
            </a:r>
          </a:p>
          <a:p>
            <a:pPr lvl="1">
              <a:buFont typeface="Arial"/>
              <a:buChar char="•"/>
            </a:pPr>
            <a:r>
              <a:rPr lang="en-US" sz="2400" dirty="0" smtClean="0"/>
              <a:t>When they get it conceptually – the language makes sense</a:t>
            </a:r>
          </a:p>
          <a:p>
            <a:endParaRPr lang="en-US" dirty="0"/>
          </a:p>
        </p:txBody>
      </p:sp>
    </p:spTree>
    <p:extLst>
      <p:ext uri="{BB962C8B-B14F-4D97-AF65-F5344CB8AC3E}">
        <p14:creationId xmlns:p14="http://schemas.microsoft.com/office/powerpoint/2010/main" val="69245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4" y="908720"/>
            <a:ext cx="8353425" cy="1590675"/>
          </a:xfrm>
        </p:spPr>
        <p:txBody>
          <a:bodyPr/>
          <a:lstStyle/>
          <a:p>
            <a:pPr eaLnBrk="1" hangingPunct="1"/>
            <a:r>
              <a:rPr lang="en-US" b="1" dirty="0" smtClean="0"/>
              <a:t>Evaluative Rubrics: </a:t>
            </a:r>
            <a:br>
              <a:rPr lang="en-US" b="1" dirty="0" smtClean="0"/>
            </a:br>
            <a:r>
              <a:rPr lang="en-US" b="1" dirty="0" smtClean="0"/>
              <a:t>The Basics</a:t>
            </a:r>
            <a:endParaRPr lang="en-US" sz="4000" b="1" dirty="0" smtClean="0"/>
          </a:p>
        </p:txBody>
      </p:sp>
      <p:sp>
        <p:nvSpPr>
          <p:cNvPr id="3075" name="Rectangle 3"/>
          <p:cNvSpPr>
            <a:spLocks noGrp="1" noChangeArrowheads="1"/>
          </p:cNvSpPr>
          <p:nvPr>
            <p:ph type="subTitle" idx="1"/>
          </p:nvPr>
        </p:nvSpPr>
        <p:spPr>
          <a:xfrm>
            <a:off x="1042988" y="4078288"/>
            <a:ext cx="7058025" cy="2519362"/>
          </a:xfrm>
        </p:spPr>
        <p:txBody>
          <a:bodyPr/>
          <a:lstStyle/>
          <a:p>
            <a:pPr eaLnBrk="1" hangingPunct="1">
              <a:lnSpc>
                <a:spcPct val="90000"/>
              </a:lnSpc>
            </a:pPr>
            <a:endParaRPr lang="en-US" sz="1200" b="1" dirty="0" smtClean="0"/>
          </a:p>
          <a:p>
            <a:pPr eaLnBrk="1" hangingPunct="1">
              <a:lnSpc>
                <a:spcPct val="90000"/>
              </a:lnSpc>
            </a:pPr>
            <a:endParaRPr lang="en-US" sz="1200" b="1" dirty="0" smtClean="0"/>
          </a:p>
          <a:p>
            <a:pPr eaLnBrk="1" hangingPunct="1">
              <a:lnSpc>
                <a:spcPct val="90000"/>
              </a:lnSpc>
            </a:pPr>
            <a:endParaRPr lang="en-US" sz="1200" b="1" dirty="0" smtClean="0"/>
          </a:p>
          <a:p>
            <a:pPr eaLnBrk="1" hangingPunct="1">
              <a:lnSpc>
                <a:spcPct val="90000"/>
              </a:lnSpc>
            </a:pPr>
            <a:r>
              <a:rPr lang="en-US" sz="2400" b="1" dirty="0" smtClean="0"/>
              <a:t>E. Jane Davidson, Ph.D.</a:t>
            </a:r>
          </a:p>
          <a:p>
            <a:pPr eaLnBrk="1" hangingPunct="1">
              <a:lnSpc>
                <a:spcPct val="90000"/>
              </a:lnSpc>
            </a:pPr>
            <a:endParaRPr lang="en-US" sz="2400" b="1" dirty="0" smtClean="0"/>
          </a:p>
          <a:p>
            <a:pPr eaLnBrk="1" hangingPunct="1">
              <a:lnSpc>
                <a:spcPct val="90000"/>
              </a:lnSpc>
            </a:pPr>
            <a:r>
              <a:rPr lang="en-US" sz="2400" dirty="0" smtClean="0"/>
              <a:t>Real Evaluation Ltd.</a:t>
            </a:r>
          </a:p>
          <a:p>
            <a:pPr eaLnBrk="1" hangingPunct="1">
              <a:lnSpc>
                <a:spcPct val="90000"/>
              </a:lnSpc>
            </a:pPr>
            <a:r>
              <a:rPr lang="en-US" sz="2400" dirty="0" smtClean="0"/>
              <a:t>Auckland, </a:t>
            </a:r>
            <a:r>
              <a:rPr lang="en-US" sz="2400" dirty="0" err="1" smtClean="0"/>
              <a:t>Aotearoa</a:t>
            </a:r>
            <a:r>
              <a:rPr lang="en-US" sz="2400" dirty="0" smtClean="0"/>
              <a:t> New Zealand </a:t>
            </a:r>
          </a:p>
        </p:txBody>
      </p:sp>
      <p:pic>
        <p:nvPicPr>
          <p:cNvPr id="6" name="Picture 5" descr="aeslogo.JPG"/>
          <p:cNvPicPr>
            <a:picLocks noChangeAspect="1"/>
          </p:cNvPicPr>
          <p:nvPr/>
        </p:nvPicPr>
        <p:blipFill>
          <a:blip r:embed="rId2" cstate="print"/>
          <a:stretch>
            <a:fillRect/>
          </a:stretch>
        </p:blipFill>
        <p:spPr>
          <a:xfrm>
            <a:off x="7848600" y="0"/>
            <a:ext cx="1295400" cy="9144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55976" y="1306185"/>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5536" y="371703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79912" y="3284984"/>
            <a:ext cx="1246262" cy="648072"/>
          </a:xfrm>
          <a:solidFill>
            <a:schemeClr val="bg1"/>
          </a:solidFill>
        </p:spPr>
        <p:txBody>
          <a:bodyPr>
            <a:normAutofit/>
          </a:bodyPr>
          <a:lstStyle/>
          <a:p>
            <a:r>
              <a:rPr lang="en-NZ" sz="3200" b="1" dirty="0" smtClean="0">
                <a:solidFill>
                  <a:schemeClr val="tx1">
                    <a:lumMod val="75000"/>
                    <a:lumOff val="25000"/>
                  </a:schemeClr>
                </a:solidFill>
              </a:rPr>
              <a:t>Topic</a:t>
            </a:r>
            <a:endParaRPr lang="en-NZ" sz="3200" b="1" dirty="0">
              <a:solidFill>
                <a:schemeClr val="tx1">
                  <a:lumMod val="75000"/>
                  <a:lumOff val="25000"/>
                </a:schemeClr>
              </a:solidFill>
            </a:endParaRPr>
          </a:p>
        </p:txBody>
      </p:sp>
      <p:sp>
        <p:nvSpPr>
          <p:cNvPr id="13" name="TextBox 12"/>
          <p:cNvSpPr txBox="1"/>
          <p:nvPr/>
        </p:nvSpPr>
        <p:spPr>
          <a:xfrm>
            <a:off x="683568" y="1556792"/>
            <a:ext cx="3741456" cy="369332"/>
          </a:xfrm>
          <a:prstGeom prst="rect">
            <a:avLst/>
          </a:prstGeom>
          <a:noFill/>
        </p:spPr>
        <p:txBody>
          <a:bodyPr wrap="none" rtlCol="0">
            <a:spAutoFit/>
          </a:bodyPr>
          <a:lstStyle/>
          <a:p>
            <a:r>
              <a:rPr lang="en-NZ" i="1" dirty="0" smtClean="0">
                <a:latin typeface="Tempus Sans ITC" pitchFamily="82" charset="0"/>
              </a:rPr>
              <a:t>I learned from my Grandparents… </a:t>
            </a:r>
            <a:endParaRPr lang="en-NZ" i="1" dirty="0">
              <a:latin typeface="Tempus Sans ITC" pitchFamily="82" charset="0"/>
            </a:endParaRPr>
          </a:p>
        </p:txBody>
      </p:sp>
      <p:sp>
        <p:nvSpPr>
          <p:cNvPr id="12" name="TextBox 11"/>
          <p:cNvSpPr txBox="1"/>
          <p:nvPr/>
        </p:nvSpPr>
        <p:spPr>
          <a:xfrm>
            <a:off x="4499992" y="1556792"/>
            <a:ext cx="3125490" cy="369332"/>
          </a:xfrm>
          <a:prstGeom prst="rect">
            <a:avLst/>
          </a:prstGeom>
          <a:noFill/>
        </p:spPr>
        <p:txBody>
          <a:bodyPr wrap="none" rtlCol="0">
            <a:spAutoFit/>
          </a:bodyPr>
          <a:lstStyle/>
          <a:p>
            <a:r>
              <a:rPr lang="en-NZ" i="1" dirty="0" smtClean="0">
                <a:solidFill>
                  <a:srgbClr val="000000"/>
                </a:solidFill>
                <a:latin typeface="Tempus Sans ITC" pitchFamily="82" charset="0"/>
              </a:rPr>
              <a:t>I learned from my Parents… </a:t>
            </a:r>
            <a:endParaRPr lang="en-NZ" i="1" dirty="0">
              <a:solidFill>
                <a:srgbClr val="000000"/>
              </a:solidFill>
              <a:latin typeface="Tempus Sans ITC" pitchFamily="82" charset="0"/>
            </a:endParaRPr>
          </a:p>
        </p:txBody>
      </p:sp>
      <p:sp>
        <p:nvSpPr>
          <p:cNvPr id="14" name="TextBox 13"/>
          <p:cNvSpPr txBox="1"/>
          <p:nvPr/>
        </p:nvSpPr>
        <p:spPr>
          <a:xfrm>
            <a:off x="4723234" y="4077072"/>
            <a:ext cx="4420766" cy="369332"/>
          </a:xfrm>
          <a:prstGeom prst="rect">
            <a:avLst/>
          </a:prstGeom>
          <a:noFill/>
        </p:spPr>
        <p:txBody>
          <a:bodyPr wrap="none" rtlCol="0">
            <a:spAutoFit/>
          </a:bodyPr>
          <a:lstStyle/>
          <a:p>
            <a:r>
              <a:rPr lang="en-NZ" i="1" dirty="0" smtClean="0">
                <a:solidFill>
                  <a:srgbClr val="000000"/>
                </a:solidFill>
                <a:latin typeface="Tempus Sans ITC" pitchFamily="82" charset="0"/>
              </a:rPr>
              <a:t>My tamariki (children) learned from me… </a:t>
            </a:r>
            <a:endParaRPr lang="en-NZ" i="1" dirty="0">
              <a:solidFill>
                <a:srgbClr val="000000"/>
              </a:solidFill>
              <a:latin typeface="Tempus Sans ITC" pitchFamily="82" charset="0"/>
            </a:endParaRPr>
          </a:p>
        </p:txBody>
      </p:sp>
      <p:sp>
        <p:nvSpPr>
          <p:cNvPr id="15" name="TextBox 14"/>
          <p:cNvSpPr txBox="1"/>
          <p:nvPr/>
        </p:nvSpPr>
        <p:spPr>
          <a:xfrm>
            <a:off x="827584" y="4077072"/>
            <a:ext cx="3348294" cy="646331"/>
          </a:xfrm>
          <a:prstGeom prst="rect">
            <a:avLst/>
          </a:prstGeom>
          <a:noFill/>
        </p:spPr>
        <p:txBody>
          <a:bodyPr wrap="square" rtlCol="0">
            <a:spAutoFit/>
          </a:bodyPr>
          <a:lstStyle/>
          <a:p>
            <a:r>
              <a:rPr lang="en-NZ" i="1" dirty="0" smtClean="0">
                <a:solidFill>
                  <a:srgbClr val="000000"/>
                </a:solidFill>
                <a:latin typeface="Tempus Sans ITC" pitchFamily="82" charset="0"/>
              </a:rPr>
              <a:t>I would like to teach my </a:t>
            </a:r>
            <a:r>
              <a:rPr lang="en-NZ" i="1" dirty="0" err="1" smtClean="0">
                <a:solidFill>
                  <a:srgbClr val="000000"/>
                </a:solidFill>
                <a:latin typeface="Tempus Sans ITC" pitchFamily="82" charset="0"/>
              </a:rPr>
              <a:t>mokopuna</a:t>
            </a:r>
            <a:r>
              <a:rPr lang="en-NZ" i="1" dirty="0" smtClean="0">
                <a:solidFill>
                  <a:srgbClr val="000000"/>
                </a:solidFill>
                <a:latin typeface="Tempus Sans ITC" pitchFamily="82" charset="0"/>
              </a:rPr>
              <a:t>  (grandchildren)… </a:t>
            </a:r>
            <a:endParaRPr lang="en-NZ" i="1" dirty="0">
              <a:solidFill>
                <a:srgbClr val="000000"/>
              </a:solidFill>
              <a:latin typeface="Tempus Sans ITC" pitchFamily="82" charset="0"/>
            </a:endParaRPr>
          </a:p>
        </p:txBody>
      </p:sp>
      <p:sp>
        <p:nvSpPr>
          <p:cNvPr id="10" name="Title 1"/>
          <p:cNvSpPr txBox="1">
            <a:spLocks/>
          </p:cNvSpPr>
          <p:nvPr/>
        </p:nvSpPr>
        <p:spPr>
          <a:xfrm>
            <a:off x="899592" y="274638"/>
            <a:ext cx="7787208"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284E31"/>
                </a:solidFill>
              </a:rPr>
              <a:t>Giving voice to indigenous values</a:t>
            </a:r>
            <a:endParaRPr lang="en-US" b="1" dirty="0">
              <a:solidFill>
                <a:srgbClr val="284E31"/>
              </a:solidFill>
            </a:endParaRPr>
          </a:p>
        </p:txBody>
      </p:sp>
    </p:spTree>
    <p:extLst>
      <p:ext uri="{BB962C8B-B14F-4D97-AF65-F5344CB8AC3E}">
        <p14:creationId xmlns:p14="http://schemas.microsoft.com/office/powerpoint/2010/main" val="3715669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Example – an ‘as Māori’ developmental journey with five dimensions emerging</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735590590"/>
              </p:ext>
            </p:extLst>
          </p:nvPr>
        </p:nvGraphicFramePr>
        <p:xfrm>
          <a:off x="899592" y="1628800"/>
          <a:ext cx="7920880" cy="4990523"/>
        </p:xfrm>
        <a:graphic>
          <a:graphicData uri="http://schemas.openxmlformats.org/drawingml/2006/table">
            <a:tbl>
              <a:tblPr bandRow="1">
                <a:tableStyleId>{EB344D84-9AFB-497E-A393-DC336BA19D2E}</a:tableStyleId>
              </a:tblPr>
              <a:tblGrid>
                <a:gridCol w="1800200"/>
                <a:gridCol w="6120680"/>
              </a:tblGrid>
              <a:tr h="822733">
                <a:tc>
                  <a:txBody>
                    <a:bodyPr/>
                    <a:lstStyle/>
                    <a:p>
                      <a:pPr>
                        <a:buClr>
                          <a:schemeClr val="accent1"/>
                        </a:buClr>
                      </a:pPr>
                      <a:r>
                        <a:rPr lang="en-US" sz="1600" dirty="0" smtClean="0"/>
                        <a:t>By Māori </a:t>
                      </a:r>
                      <a:endParaRPr lang="en-US" sz="1600" b="0" dirty="0">
                        <a:solidFill>
                          <a:schemeClr val="tx1"/>
                        </a:solidFill>
                      </a:endParaRPr>
                    </a:p>
                  </a:txBody>
                  <a:tcPr/>
                </a:tc>
                <a:tc>
                  <a:txBody>
                    <a:bodyPr/>
                    <a:lstStyle/>
                    <a:p>
                      <a:r>
                        <a:rPr lang="en-US" sz="1600" dirty="0" smtClean="0"/>
                        <a:t>Refers</a:t>
                      </a:r>
                      <a:r>
                        <a:rPr lang="en-US" sz="1600" baseline="0" dirty="0" smtClean="0"/>
                        <a:t> to the extent of control (</a:t>
                      </a:r>
                      <a:r>
                        <a:rPr lang="en-US" sz="1600" baseline="0" dirty="0" err="1" smtClean="0"/>
                        <a:t>rangatiratanga</a:t>
                      </a:r>
                      <a:r>
                        <a:rPr lang="en-US" sz="1600" baseline="0" dirty="0" smtClean="0"/>
                        <a:t>) by Māori in the governance, management and delivery of an initiative</a:t>
                      </a:r>
                      <a:endParaRPr lang="en-US" sz="1600" b="0" dirty="0">
                        <a:solidFill>
                          <a:schemeClr val="tx1"/>
                        </a:solidFill>
                      </a:endParaRPr>
                    </a:p>
                  </a:txBody>
                  <a:tcPr/>
                </a:tc>
              </a:tr>
              <a:tr h="1014724">
                <a:tc>
                  <a:txBody>
                    <a:bodyPr/>
                    <a:lstStyle/>
                    <a:p>
                      <a:pPr>
                        <a:buClr>
                          <a:schemeClr val="accent1"/>
                        </a:buClr>
                      </a:pPr>
                      <a:r>
                        <a:rPr lang="en-US" sz="1600" dirty="0" smtClean="0"/>
                        <a:t>For Māori </a:t>
                      </a:r>
                      <a:endParaRPr lang="en-US" sz="1600" b="0" dirty="0">
                        <a:solidFill>
                          <a:schemeClr val="tx1"/>
                        </a:solidFill>
                      </a:endParaRPr>
                    </a:p>
                  </a:txBody>
                  <a:tcPr/>
                </a:tc>
                <a:tc>
                  <a:txBody>
                    <a:bodyPr/>
                    <a:lstStyle/>
                    <a:p>
                      <a:r>
                        <a:rPr lang="en-US" sz="1600" dirty="0" smtClean="0"/>
                        <a:t>Emphasises</a:t>
                      </a:r>
                      <a:r>
                        <a:rPr lang="en-US" sz="1600" baseline="0" dirty="0" smtClean="0"/>
                        <a:t> the importance of family, sub-tribe, tribe (</a:t>
                      </a:r>
                      <a:r>
                        <a:rPr lang="en-US" sz="1600" baseline="0" dirty="0" err="1" smtClean="0"/>
                        <a:t>whānau</a:t>
                      </a:r>
                      <a:r>
                        <a:rPr lang="en-US" sz="1600" baseline="0" dirty="0" smtClean="0"/>
                        <a:t>, hapu, </a:t>
                      </a:r>
                      <a:r>
                        <a:rPr lang="en-US" sz="1600" baseline="0" dirty="0" err="1" smtClean="0"/>
                        <a:t>iwi</a:t>
                      </a:r>
                      <a:r>
                        <a:rPr lang="en-US" sz="1600" baseline="0" dirty="0" smtClean="0"/>
                        <a:t>), and other Māori collectives bought together for Māori purposes</a:t>
                      </a:r>
                      <a:endParaRPr lang="en-US" sz="1600" dirty="0">
                        <a:solidFill>
                          <a:schemeClr val="tx1"/>
                        </a:solidFill>
                      </a:endParaRPr>
                    </a:p>
                  </a:txBody>
                  <a:tcPr/>
                </a:tc>
              </a:tr>
              <a:tr h="1014724">
                <a:tc>
                  <a:txBody>
                    <a:bodyPr/>
                    <a:lstStyle/>
                    <a:p>
                      <a:pPr>
                        <a:buClr>
                          <a:schemeClr val="accent1"/>
                        </a:buClr>
                      </a:pPr>
                      <a:r>
                        <a:rPr lang="en-US" sz="1600" dirty="0" smtClean="0"/>
                        <a:t>With te reo me ona tikanga</a:t>
                      </a:r>
                      <a:endParaRPr lang="en-US" sz="1600" b="0" dirty="0">
                        <a:solidFill>
                          <a:schemeClr val="tx1"/>
                        </a:solidFill>
                      </a:endParaRPr>
                    </a:p>
                  </a:txBody>
                  <a:tcPr/>
                </a:tc>
                <a:tc>
                  <a:txBody>
                    <a:bodyPr/>
                    <a:lstStyle/>
                    <a:p>
                      <a:r>
                        <a:rPr lang="en-US" sz="1600" dirty="0" smtClean="0"/>
                        <a:t>Points</a:t>
                      </a:r>
                      <a:r>
                        <a:rPr lang="en-US" sz="1600" baseline="0" dirty="0" smtClean="0"/>
                        <a:t> to the importance of Māori language and customs (</a:t>
                      </a:r>
                      <a:r>
                        <a:rPr lang="en-US" sz="1600" baseline="0" dirty="0" err="1" smtClean="0"/>
                        <a:t>te</a:t>
                      </a:r>
                      <a:r>
                        <a:rPr lang="en-US" sz="1600" baseline="0" dirty="0" smtClean="0"/>
                        <a:t> reo me </a:t>
                      </a:r>
                      <a:r>
                        <a:rPr lang="en-US" sz="1600" baseline="0" dirty="0" err="1" smtClean="0"/>
                        <a:t>ona</a:t>
                      </a:r>
                      <a:r>
                        <a:rPr lang="en-US" sz="1600" baseline="0" dirty="0" smtClean="0"/>
                        <a:t> </a:t>
                      </a:r>
                      <a:r>
                        <a:rPr lang="en-US" sz="1600" baseline="0" dirty="0" err="1" smtClean="0"/>
                        <a:t>tikanga</a:t>
                      </a:r>
                      <a:r>
                        <a:rPr lang="en-US" sz="1600" baseline="0" dirty="0" smtClean="0"/>
                        <a:t>) as central to the survival and affirmation of what it means to live ‘as Māori’ </a:t>
                      </a:r>
                      <a:endParaRPr lang="en-US" sz="1600" dirty="0">
                        <a:solidFill>
                          <a:schemeClr val="tx1"/>
                        </a:solidFill>
                      </a:endParaRPr>
                    </a:p>
                  </a:txBody>
                  <a:tcPr/>
                </a:tc>
              </a:tr>
              <a:tr h="1315382">
                <a:tc>
                  <a:txBody>
                    <a:bodyPr/>
                    <a:lstStyle/>
                    <a:p>
                      <a:pPr>
                        <a:buClr>
                          <a:schemeClr val="accent1"/>
                        </a:buClr>
                      </a:pPr>
                      <a:r>
                        <a:rPr lang="en-US" sz="1600" dirty="0" smtClean="0"/>
                        <a:t>In/on places of cultural</a:t>
                      </a:r>
                      <a:r>
                        <a:rPr lang="en-US" sz="1600" baseline="0" dirty="0" smtClean="0"/>
                        <a:t> significance to Māori </a:t>
                      </a:r>
                      <a:endParaRPr lang="en-US" sz="1600" b="0" dirty="0">
                        <a:solidFill>
                          <a:schemeClr val="tx1"/>
                        </a:solidFill>
                      </a:endParaRPr>
                    </a:p>
                  </a:txBody>
                  <a:tcPr/>
                </a:tc>
                <a:tc>
                  <a:txBody>
                    <a:bodyPr/>
                    <a:lstStyle/>
                    <a:p>
                      <a:r>
                        <a:rPr lang="en-US" sz="1600" dirty="0" smtClean="0"/>
                        <a:t>From ancestral places</a:t>
                      </a:r>
                      <a:r>
                        <a:rPr lang="en-US" sz="1600" baseline="0" dirty="0" smtClean="0"/>
                        <a:t> such as meeting houses, rivers, mountains (</a:t>
                      </a:r>
                      <a:r>
                        <a:rPr lang="en-US" sz="1600" dirty="0" err="1" smtClean="0"/>
                        <a:t>marae</a:t>
                      </a:r>
                      <a:r>
                        <a:rPr lang="en-US" sz="1600" dirty="0" smtClean="0"/>
                        <a:t>, awa,</a:t>
                      </a:r>
                      <a:r>
                        <a:rPr lang="en-US" sz="1600" baseline="0" dirty="0" smtClean="0"/>
                        <a:t> </a:t>
                      </a:r>
                      <a:r>
                        <a:rPr lang="en-US" sz="1600" baseline="0" dirty="0" err="1" smtClean="0"/>
                        <a:t>maunga</a:t>
                      </a:r>
                      <a:r>
                        <a:rPr lang="en-US" sz="1600" baseline="0" dirty="0" smtClean="0"/>
                        <a:t>), to more contemporary places founded on Māori principles such as immersion Māori  kindergartens and schools (</a:t>
                      </a:r>
                      <a:r>
                        <a:rPr lang="en-US" sz="1600" baseline="0" dirty="0" err="1" smtClean="0"/>
                        <a:t>kōhanga</a:t>
                      </a:r>
                      <a:r>
                        <a:rPr lang="en-US" sz="1600" baseline="0" dirty="0" smtClean="0"/>
                        <a:t> reo, </a:t>
                      </a:r>
                      <a:r>
                        <a:rPr lang="en-US" sz="1600" baseline="0" dirty="0" err="1" smtClean="0"/>
                        <a:t>kura</a:t>
                      </a:r>
                      <a:r>
                        <a:rPr lang="en-US" sz="1600" baseline="0" dirty="0" smtClean="0"/>
                        <a:t>) etc.</a:t>
                      </a:r>
                      <a:endParaRPr lang="en-US" sz="1600" dirty="0">
                        <a:solidFill>
                          <a:schemeClr val="tx1"/>
                        </a:solidFill>
                      </a:endParaRPr>
                    </a:p>
                  </a:txBody>
                  <a:tcPr/>
                </a:tc>
              </a:tr>
              <a:tr h="822733">
                <a:tc>
                  <a:txBody>
                    <a:bodyPr/>
                    <a:lstStyle/>
                    <a:p>
                      <a:pPr>
                        <a:buClr>
                          <a:schemeClr val="accent1"/>
                        </a:buClr>
                      </a:pPr>
                      <a:r>
                        <a:rPr lang="en-US" sz="1600" dirty="0" smtClean="0"/>
                        <a:t>Through </a:t>
                      </a:r>
                      <a:endParaRPr lang="en-US" sz="1600" b="0" dirty="0">
                        <a:solidFill>
                          <a:schemeClr val="tx1"/>
                        </a:solidFill>
                      </a:endParaRPr>
                    </a:p>
                  </a:txBody>
                  <a:tcPr/>
                </a:tc>
                <a:tc>
                  <a:txBody>
                    <a:bodyPr/>
                    <a:lstStyle/>
                    <a:p>
                      <a:r>
                        <a:rPr lang="en-US" sz="1600" dirty="0" smtClean="0"/>
                        <a:t>Those</a:t>
                      </a:r>
                      <a:r>
                        <a:rPr lang="en-US" sz="1600" baseline="0" dirty="0" smtClean="0"/>
                        <a:t> activities that can be distinguished as traditionally Māori (e.g., nga </a:t>
                      </a:r>
                      <a:r>
                        <a:rPr lang="en-US" sz="1600" baseline="0" dirty="0" err="1" smtClean="0"/>
                        <a:t>taonga</a:t>
                      </a:r>
                      <a:r>
                        <a:rPr lang="en-US" sz="1600" baseline="0" dirty="0" smtClean="0"/>
                        <a:t> </a:t>
                      </a:r>
                      <a:r>
                        <a:rPr lang="en-US" sz="1600" baseline="0" dirty="0" err="1" smtClean="0"/>
                        <a:t>taakaro</a:t>
                      </a:r>
                      <a:r>
                        <a:rPr lang="en-US" sz="1600" baseline="0" dirty="0" smtClean="0"/>
                        <a:t>, or </a:t>
                      </a:r>
                      <a:r>
                        <a:rPr lang="en-US" sz="1600" baseline="0" dirty="0" err="1" smtClean="0"/>
                        <a:t>ki</a:t>
                      </a:r>
                      <a:r>
                        <a:rPr lang="en-US" sz="1600" baseline="0" dirty="0" smtClean="0"/>
                        <a:t> o </a:t>
                      </a:r>
                      <a:r>
                        <a:rPr lang="en-US" sz="1600" baseline="0" dirty="0" err="1" smtClean="0"/>
                        <a:t>rahi</a:t>
                      </a:r>
                      <a:r>
                        <a:rPr lang="en-US" sz="1600" baseline="0" dirty="0" smtClean="0"/>
                        <a:t>)</a:t>
                      </a:r>
                      <a:endParaRPr lang="en-US" sz="1600" dirty="0">
                        <a:solidFill>
                          <a:schemeClr val="tx1"/>
                        </a:solidFill>
                      </a:endParaRPr>
                    </a:p>
                  </a:txBody>
                  <a:tcPr/>
                </a:tc>
              </a:tr>
            </a:tbl>
          </a:graphicData>
        </a:graphic>
      </p:graphicFrame>
    </p:spTree>
    <p:extLst>
      <p:ext uri="{BB962C8B-B14F-4D97-AF65-F5344CB8AC3E}">
        <p14:creationId xmlns:p14="http://schemas.microsoft.com/office/powerpoint/2010/main" val="1381340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OP 5 Star Graphic-Landscape.jpg"/>
          <p:cNvPicPr>
            <a:picLocks noGrp="1" noChangeAspect="1"/>
          </p:cNvPicPr>
          <p:nvPr>
            <p:ph idx="1"/>
          </p:nvPr>
        </p:nvPicPr>
        <p:blipFill>
          <a:blip r:embed="rId2" cstate="screen">
            <a:extLst>
              <a:ext uri="{28A0092B-C50C-407E-A947-70E740481C1C}">
                <a14:useLocalDpi xmlns:a14="http://schemas.microsoft.com/office/drawing/2010/main"/>
              </a:ext>
            </a:extLst>
          </a:blip>
          <a:srcRect l="-18191" r="-18191"/>
          <a:stretch>
            <a:fillRect/>
          </a:stretch>
        </p:blipFill>
        <p:spPr>
          <a:xfrm>
            <a:off x="-1371600" y="838200"/>
            <a:ext cx="11963400" cy="6019800"/>
          </a:xfrm>
        </p:spPr>
      </p:pic>
    </p:spTree>
    <p:extLst>
      <p:ext uri="{BB962C8B-B14F-4D97-AF65-F5344CB8AC3E}">
        <p14:creationId xmlns:p14="http://schemas.microsoft.com/office/powerpoint/2010/main" val="1804882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4" y="908720"/>
            <a:ext cx="8353425" cy="1590675"/>
          </a:xfrm>
        </p:spPr>
        <p:txBody>
          <a:bodyPr/>
          <a:lstStyle/>
          <a:p>
            <a:pPr eaLnBrk="1" hangingPunct="1"/>
            <a:r>
              <a:rPr lang="en-US" b="1" dirty="0" smtClean="0"/>
              <a:t>Knowing about rubrics is one thing … tips, tricks and traps</a:t>
            </a:r>
            <a:endParaRPr lang="en-US" sz="4000" b="1" dirty="0" smtClean="0"/>
          </a:p>
        </p:txBody>
      </p:sp>
      <p:sp>
        <p:nvSpPr>
          <p:cNvPr id="3075" name="Rectangle 3"/>
          <p:cNvSpPr>
            <a:spLocks noGrp="1" noChangeArrowheads="1"/>
          </p:cNvSpPr>
          <p:nvPr>
            <p:ph type="subTitle" idx="1"/>
          </p:nvPr>
        </p:nvSpPr>
        <p:spPr>
          <a:xfrm>
            <a:off x="1042988" y="4078288"/>
            <a:ext cx="7058025" cy="2519362"/>
          </a:xfrm>
        </p:spPr>
        <p:txBody>
          <a:bodyPr/>
          <a:lstStyle/>
          <a:p>
            <a:pPr eaLnBrk="1" hangingPunct="1">
              <a:lnSpc>
                <a:spcPct val="90000"/>
              </a:lnSpc>
            </a:pPr>
            <a:endParaRPr lang="en-US" sz="1200" b="1" dirty="0" smtClean="0"/>
          </a:p>
          <a:p>
            <a:pPr eaLnBrk="1" hangingPunct="1">
              <a:lnSpc>
                <a:spcPct val="90000"/>
              </a:lnSpc>
            </a:pPr>
            <a:endParaRPr lang="en-US" sz="1200" b="1" dirty="0" smtClean="0"/>
          </a:p>
          <a:p>
            <a:pPr eaLnBrk="1" hangingPunct="1">
              <a:lnSpc>
                <a:spcPct val="90000"/>
              </a:lnSpc>
            </a:pPr>
            <a:endParaRPr lang="en-US" sz="1200" b="1" dirty="0" smtClean="0"/>
          </a:p>
          <a:p>
            <a:pPr eaLnBrk="1" hangingPunct="1">
              <a:lnSpc>
                <a:spcPct val="90000"/>
              </a:lnSpc>
            </a:pPr>
            <a:r>
              <a:rPr lang="en-US" sz="2400" b="1" dirty="0" smtClean="0"/>
              <a:t>Kate </a:t>
            </a:r>
            <a:r>
              <a:rPr lang="en-US" sz="2400" b="1" dirty="0" err="1" smtClean="0"/>
              <a:t>McKegg</a:t>
            </a:r>
            <a:endParaRPr lang="en-US" sz="2400" b="1" dirty="0" smtClean="0"/>
          </a:p>
          <a:p>
            <a:pPr eaLnBrk="1" hangingPunct="1">
              <a:lnSpc>
                <a:spcPct val="90000"/>
              </a:lnSpc>
            </a:pPr>
            <a:endParaRPr lang="en-US" sz="2400" b="1" dirty="0" smtClean="0"/>
          </a:p>
          <a:p>
            <a:pPr eaLnBrk="1" hangingPunct="1">
              <a:lnSpc>
                <a:spcPct val="90000"/>
              </a:lnSpc>
            </a:pPr>
            <a:r>
              <a:rPr lang="en-US" sz="2400" dirty="0" smtClean="0"/>
              <a:t>The Knowledge Institute</a:t>
            </a:r>
          </a:p>
          <a:p>
            <a:pPr eaLnBrk="1" hangingPunct="1">
              <a:lnSpc>
                <a:spcPct val="90000"/>
              </a:lnSpc>
            </a:pPr>
            <a:r>
              <a:rPr lang="en-US" sz="2400" dirty="0" err="1" smtClean="0"/>
              <a:t>Aotearoa</a:t>
            </a:r>
            <a:r>
              <a:rPr lang="en-US" sz="2400" dirty="0" smtClean="0"/>
              <a:t> New Zealand </a:t>
            </a:r>
          </a:p>
        </p:txBody>
      </p:sp>
      <p:pic>
        <p:nvPicPr>
          <p:cNvPr id="6" name="Picture 5" descr="aeslogo.JPG"/>
          <p:cNvPicPr>
            <a:picLocks noChangeAspect="1"/>
          </p:cNvPicPr>
          <p:nvPr/>
        </p:nvPicPr>
        <p:blipFill>
          <a:blip r:embed="rId2" cstate="print"/>
          <a:stretch>
            <a:fillRect/>
          </a:stretch>
        </p:blipFill>
        <p:spPr>
          <a:xfrm>
            <a:off x="7848600" y="0"/>
            <a:ext cx="1295400" cy="9144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mental </a:t>
            </a:r>
            <a:r>
              <a:rPr lang="en-US" dirty="0"/>
              <a:t>h</a:t>
            </a:r>
            <a:r>
              <a:rPr lang="en-US" dirty="0" smtClean="0"/>
              <a:t>ealth setting</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Provider is recovery focused</a:t>
            </a:r>
          </a:p>
          <a:p>
            <a:r>
              <a:rPr lang="en-US" dirty="0" smtClean="0"/>
              <a:t>Has a strong commitment to peer led and peer informed services</a:t>
            </a:r>
          </a:p>
          <a:p>
            <a:r>
              <a:rPr lang="en-US" dirty="0" smtClean="0"/>
              <a:t>Not satisfied with many of the more ‘objective’ outcome measures being used in mental health, i.e., bed nights in acute care, readmission rates, etc.</a:t>
            </a:r>
          </a:p>
          <a:p>
            <a:r>
              <a:rPr lang="en-US" dirty="0" smtClean="0"/>
              <a:t>Wanted a framework that ‘valued’ what consumers saw as ‘recovery’ and ‘wellness’</a:t>
            </a:r>
          </a:p>
          <a:p>
            <a:pPr marL="0" indent="0">
              <a:buNone/>
            </a:pPr>
            <a:endParaRPr lang="en-US" dirty="0" smtClean="0"/>
          </a:p>
          <a:p>
            <a:endParaRPr lang="en-US" dirty="0"/>
          </a:p>
        </p:txBody>
      </p:sp>
    </p:spTree>
    <p:extLst>
      <p:ext uri="{BB962C8B-B14F-4D97-AF65-F5344CB8AC3E}">
        <p14:creationId xmlns:p14="http://schemas.microsoft.com/office/powerpoint/2010/main" val="3610550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787208" cy="624059"/>
          </a:xfrm>
        </p:spPr>
        <p:txBody>
          <a:bodyPr>
            <a:noAutofit/>
          </a:bodyPr>
          <a:lstStyle/>
          <a:p>
            <a:r>
              <a:rPr lang="en-NZ" sz="3200" dirty="0" smtClean="0"/>
              <a:t>Wellink’s outcome framework </a:t>
            </a:r>
            <a:br>
              <a:rPr lang="en-NZ" sz="3200" dirty="0" smtClean="0"/>
            </a:br>
            <a:r>
              <a:rPr lang="en-NZ" sz="3200" dirty="0" smtClean="0"/>
              <a:t>is recovery focused</a:t>
            </a:r>
            <a:endParaRPr lang="en-NZ" sz="3200" dirty="0"/>
          </a:p>
        </p:txBody>
      </p:sp>
      <p:sp>
        <p:nvSpPr>
          <p:cNvPr id="6" name="Content Placeholder 5"/>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D2E15BEE-862B-4185-9761-42B7CE77D6C3}" type="slidenum">
              <a:rPr lang="en-NZ" smtClean="0"/>
              <a:pPr/>
              <a:t>25</a:t>
            </a:fld>
            <a:endParaRPr lang="en-NZ" dirty="0"/>
          </a:p>
        </p:txBody>
      </p:sp>
      <p:pic>
        <p:nvPicPr>
          <p:cNvPr id="18434" name="Picture 2"/>
          <p:cNvPicPr>
            <a:picLocks noChangeAspect="1" noChangeArrowheads="1"/>
          </p:cNvPicPr>
          <p:nvPr/>
        </p:nvPicPr>
        <p:blipFill>
          <a:blip r:embed="rId2" cstate="print"/>
          <a:srcRect/>
          <a:stretch>
            <a:fillRect/>
          </a:stretch>
        </p:blipFill>
        <p:spPr bwMode="auto">
          <a:xfrm>
            <a:off x="179512" y="1035223"/>
            <a:ext cx="8964488" cy="5822777"/>
          </a:xfrm>
          <a:prstGeom prst="rect">
            <a:avLst/>
          </a:prstGeom>
          <a:noFill/>
          <a:ln w="9525">
            <a:noFill/>
            <a:miter lim="800000"/>
            <a:headEnd/>
            <a:tailEnd/>
          </a:ln>
        </p:spPr>
      </p:pic>
    </p:spTree>
    <p:extLst>
      <p:ext uri="{BB962C8B-B14F-4D97-AF65-F5344CB8AC3E}">
        <p14:creationId xmlns:p14="http://schemas.microsoft.com/office/powerpoint/2010/main" val="78949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dirty="0" smtClean="0"/>
              <a:t>A suite of evaluative criteria developed</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622786"/>
              </p:ext>
            </p:extLst>
          </p:nvPr>
        </p:nvGraphicFramePr>
        <p:xfrm>
          <a:off x="755576" y="1988840"/>
          <a:ext cx="8229600" cy="4410365"/>
        </p:xfrm>
        <a:graphic>
          <a:graphicData uri="http://schemas.openxmlformats.org/drawingml/2006/table">
            <a:tbl>
              <a:tblPr firstRow="1" bandRow="1">
                <a:tableStyleId>{5940675A-B579-460E-94D1-54222C63F5DA}</a:tableStyleId>
              </a:tblPr>
              <a:tblGrid>
                <a:gridCol w="3960440"/>
                <a:gridCol w="504056"/>
                <a:gridCol w="3765104"/>
              </a:tblGrid>
              <a:tr h="521932">
                <a:tc gridSpan="3">
                  <a:txBody>
                    <a:bodyPr/>
                    <a:lstStyle/>
                    <a:p>
                      <a:pPr algn="ctr"/>
                      <a:r>
                        <a:rPr lang="en-US" sz="2800" b="1" dirty="0" smtClean="0"/>
                        <a:t>A Recovery Matrix</a:t>
                      </a:r>
                      <a:endParaRPr lang="en-US" sz="2800" b="1"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pPr algn="ct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endParaRPr lang="en-US" sz="2000" b="1"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468775">
                <a:tc>
                  <a:txBody>
                    <a:bodyPr/>
                    <a:lstStyle/>
                    <a:p>
                      <a:pPr algn="ctr"/>
                      <a:r>
                        <a:rPr lang="en-US" sz="2000" b="1" dirty="0" smtClean="0"/>
                        <a:t>Personal</a:t>
                      </a:r>
                      <a:endParaRPr lang="en-US" sz="2000" b="1"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t>Clinical</a:t>
                      </a:r>
                      <a:endParaRPr lang="en-US" sz="2000" b="1"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438726">
                <a:tc>
                  <a:txBody>
                    <a:bodyPr/>
                    <a:lstStyle/>
                    <a:p>
                      <a:r>
                        <a:rPr lang="en-US" dirty="0" smtClean="0"/>
                        <a:t>Hope for the future</a:t>
                      </a:r>
                      <a:endParaRPr lang="en-US" dirty="0"/>
                    </a:p>
                  </a:txBody>
                  <a:tcPr>
                    <a:lnR w="12700" cap="flat" cmpd="sng" algn="ctr">
                      <a:noFill/>
                      <a:prstDash val="solid"/>
                      <a:round/>
                      <a:headEnd type="none" w="med" len="med"/>
                      <a:tailEnd type="none" w="med" len="med"/>
                    </a:lnR>
                    <a:lnT w="12700" cmpd="sng">
                      <a:noFill/>
                    </a:lnT>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US" dirty="0" smtClean="0"/>
                        <a:t>Daily</a:t>
                      </a:r>
                      <a:r>
                        <a:rPr lang="en-US" baseline="0" dirty="0" smtClean="0"/>
                        <a:t> living skills</a:t>
                      </a:r>
                      <a:endParaRPr lang="en-US" dirty="0"/>
                    </a:p>
                  </a:txBody>
                  <a:tcPr>
                    <a:lnL w="12700" cap="flat" cmpd="sng" algn="ctr">
                      <a:noFill/>
                      <a:prstDash val="solid"/>
                      <a:round/>
                      <a:headEnd type="none" w="med" len="med"/>
                      <a:tailEnd type="none" w="med" len="med"/>
                    </a:lnL>
                    <a:lnT w="12700" cmpd="sng">
                      <a:noFill/>
                    </a:lnT>
                  </a:tcPr>
                </a:tc>
              </a:tr>
              <a:tr h="438726">
                <a:tc>
                  <a:txBody>
                    <a:bodyPr/>
                    <a:lstStyle/>
                    <a:p>
                      <a:r>
                        <a:rPr lang="en-US" dirty="0" smtClean="0"/>
                        <a:t>Quality of life</a:t>
                      </a:r>
                      <a:endParaRPr lang="en-US" dirty="0"/>
                    </a:p>
                  </a:txBody>
                  <a:tcPr>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US" dirty="0" smtClean="0"/>
                        <a:t>Mental Health</a:t>
                      </a:r>
                      <a:endParaRPr lang="en-US" dirty="0"/>
                    </a:p>
                  </a:txBody>
                  <a:tcPr>
                    <a:lnL w="12700" cap="flat" cmpd="sng" algn="ctr">
                      <a:noFill/>
                      <a:prstDash val="solid"/>
                      <a:round/>
                      <a:headEnd type="none" w="med" len="med"/>
                      <a:tailEnd type="none" w="med" len="med"/>
                    </a:lnL>
                  </a:tcPr>
                </a:tc>
              </a:tr>
              <a:tr h="438726">
                <a:tc>
                  <a:txBody>
                    <a:bodyPr/>
                    <a:lstStyle/>
                    <a:p>
                      <a:r>
                        <a:rPr lang="en-US" dirty="0" smtClean="0"/>
                        <a:t>Spirituality / Personal Beliefs</a:t>
                      </a:r>
                      <a:endParaRPr lang="en-US" dirty="0"/>
                    </a:p>
                  </a:txBody>
                  <a:tcPr>
                    <a:lnR w="12700" cap="flat" cmpd="sng" algn="ctr">
                      <a:noFill/>
                      <a:prstDash val="solid"/>
                      <a:round/>
                      <a:headEnd type="none" w="med" len="med"/>
                      <a:tailEnd type="none" w="med" len="med"/>
                    </a:lnR>
                    <a:lnB w="12700" cmpd="sng">
                      <a:noFill/>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dirty="0" smtClean="0"/>
                        <a:t>Physical Health</a:t>
                      </a:r>
                      <a:endParaRPr lang="en-US" dirty="0"/>
                    </a:p>
                  </a:txBody>
                  <a:tcPr>
                    <a:lnL w="12700" cap="flat" cmpd="sng" algn="ctr">
                      <a:noFill/>
                      <a:prstDash val="solid"/>
                      <a:round/>
                      <a:headEnd type="none" w="med" len="med"/>
                      <a:tailEnd type="none" w="med" len="med"/>
                    </a:lnL>
                    <a:lnB w="12700" cmpd="sng">
                      <a:noFill/>
                    </a:lnB>
                  </a:tcPr>
                </a:tc>
              </a:tr>
              <a:tr h="468775">
                <a:tc>
                  <a:txBody>
                    <a:bodyPr/>
                    <a:lstStyle/>
                    <a:p>
                      <a:pPr algn="ctr"/>
                      <a:r>
                        <a:rPr lang="en-US" sz="2000" b="1" dirty="0" smtClean="0"/>
                        <a:t>Cultural</a:t>
                      </a:r>
                      <a:endParaRPr lang="en-US" sz="2000" b="1"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t>Social</a:t>
                      </a:r>
                      <a:endParaRPr lang="en-US" sz="2000" b="1"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438726">
                <a:tc>
                  <a:txBody>
                    <a:bodyPr/>
                    <a:lstStyle/>
                    <a:p>
                      <a:r>
                        <a:rPr lang="en-US" dirty="0" smtClean="0"/>
                        <a:t>Culture</a:t>
                      </a:r>
                      <a:endParaRPr lang="en-US" dirty="0"/>
                    </a:p>
                  </a:txBody>
                  <a:tcPr>
                    <a:lnR w="12700" cap="flat" cmpd="sng" algn="ctr">
                      <a:noFill/>
                      <a:prstDash val="solid"/>
                      <a:round/>
                      <a:headEnd type="none" w="med" len="med"/>
                      <a:tailEnd type="none" w="med" len="med"/>
                    </a:lnR>
                    <a:lnT w="12700" cmpd="sng">
                      <a:noFill/>
                    </a:lnT>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US" dirty="0" smtClean="0">
                          <a:solidFill>
                            <a:srgbClr val="006600"/>
                          </a:solidFill>
                        </a:rPr>
                        <a:t>Housing and accommodation</a:t>
                      </a:r>
                      <a:endParaRPr lang="en-US" dirty="0">
                        <a:solidFill>
                          <a:srgbClr val="006600"/>
                        </a:solidFill>
                      </a:endParaRPr>
                    </a:p>
                  </a:txBody>
                  <a:tcPr>
                    <a:lnL w="12700" cap="flat" cmpd="sng" algn="ctr">
                      <a:noFill/>
                      <a:prstDash val="solid"/>
                      <a:round/>
                      <a:headEnd type="none" w="med" len="med"/>
                      <a:tailEnd type="none" w="med" len="med"/>
                    </a:lnL>
                    <a:lnT w="12700" cmpd="sng">
                      <a:noFill/>
                    </a:lnT>
                  </a:tcPr>
                </a:tc>
              </a:tr>
              <a:tr h="438726">
                <a:tc>
                  <a:txBody>
                    <a:bodyPr/>
                    <a:lstStyle/>
                    <a:p>
                      <a:r>
                        <a:rPr lang="en-US" dirty="0" smtClean="0"/>
                        <a:t>Relationships (</a:t>
                      </a:r>
                      <a:r>
                        <a:rPr lang="en-US" dirty="0" err="1" smtClean="0"/>
                        <a:t>whānau</a:t>
                      </a:r>
                      <a:r>
                        <a:rPr lang="en-US" baseline="0" dirty="0" smtClean="0"/>
                        <a:t>)</a:t>
                      </a:r>
                      <a:endParaRPr lang="en-US" dirty="0"/>
                    </a:p>
                  </a:txBody>
                  <a:tcPr>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US" dirty="0" smtClean="0"/>
                        <a:t>Money and finances</a:t>
                      </a:r>
                      <a:endParaRPr lang="en-US" dirty="0"/>
                    </a:p>
                  </a:txBody>
                  <a:tcPr>
                    <a:lnL w="12700" cap="flat" cmpd="sng" algn="ctr">
                      <a:noFill/>
                      <a:prstDash val="solid"/>
                      <a:round/>
                      <a:headEnd type="none" w="med" len="med"/>
                      <a:tailEnd type="none" w="med" len="med"/>
                    </a:lnL>
                  </a:tcPr>
                </a:tc>
              </a:tr>
              <a:tr h="757253">
                <a:tc>
                  <a:txBody>
                    <a:bodyPr/>
                    <a:lstStyle/>
                    <a:p>
                      <a:r>
                        <a:rPr lang="en-US" dirty="0" smtClean="0"/>
                        <a:t>Autonomy</a:t>
                      </a:r>
                      <a:endParaRPr lang="en-US" dirty="0"/>
                    </a:p>
                  </a:txBody>
                  <a:tcPr>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dirty="0" smtClean="0"/>
                        <a:t>Education,</a:t>
                      </a:r>
                      <a:r>
                        <a:rPr lang="en-US" baseline="0" dirty="0" smtClean="0"/>
                        <a:t> training and work (paid and unpaid</a:t>
                      </a:r>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09036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8229600" cy="504056"/>
          </a:xfrm>
        </p:spPr>
        <p:txBody>
          <a:bodyPr>
            <a:noAutofit/>
          </a:bodyPr>
          <a:lstStyle/>
          <a:p>
            <a:r>
              <a:rPr lang="en-US" sz="3600" dirty="0" smtClean="0"/>
              <a:t>Individual outcome rubric: </a:t>
            </a:r>
            <a:br>
              <a:rPr lang="en-US" sz="3600" dirty="0" smtClean="0"/>
            </a:br>
            <a:r>
              <a:rPr lang="en-US" sz="3600" dirty="0" smtClean="0"/>
              <a:t>Housing </a:t>
            </a:r>
            <a:r>
              <a:rPr lang="en-US" sz="3600" dirty="0"/>
              <a:t>and accommodation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6101763"/>
              </p:ext>
            </p:extLst>
          </p:nvPr>
        </p:nvGraphicFramePr>
        <p:xfrm>
          <a:off x="575046" y="1196752"/>
          <a:ext cx="8568954" cy="5323058"/>
        </p:xfrm>
        <a:graphic>
          <a:graphicData uri="http://schemas.openxmlformats.org/drawingml/2006/table">
            <a:tbl>
              <a:tblPr firstRow="1" bandRow="1">
                <a:tableStyleId>{21E4AEA4-8DFA-4A89-87EB-49C32662AFE0}</a:tableStyleId>
              </a:tblPr>
              <a:tblGrid>
                <a:gridCol w="1713791"/>
                <a:gridCol w="1841111"/>
                <a:gridCol w="1586470"/>
                <a:gridCol w="1713791"/>
                <a:gridCol w="1713791"/>
              </a:tblGrid>
              <a:tr h="598658">
                <a:tc>
                  <a:txBody>
                    <a:bodyPr/>
                    <a:lstStyle/>
                    <a:p>
                      <a:r>
                        <a:rPr lang="en-US" sz="1600" dirty="0" smtClean="0"/>
                        <a:t>Crisis</a:t>
                      </a:r>
                      <a:endParaRPr lang="en-US" sz="1600" dirty="0"/>
                    </a:p>
                  </a:txBody>
                  <a:tcPr/>
                </a:tc>
                <a:tc>
                  <a:txBody>
                    <a:bodyPr/>
                    <a:lstStyle/>
                    <a:p>
                      <a:r>
                        <a:rPr lang="en-US" sz="1600" dirty="0" smtClean="0"/>
                        <a:t>At Risk</a:t>
                      </a:r>
                      <a:endParaRPr lang="en-US" sz="1600" dirty="0"/>
                    </a:p>
                  </a:txBody>
                  <a:tcPr/>
                </a:tc>
                <a:tc>
                  <a:txBody>
                    <a:bodyPr/>
                    <a:lstStyle/>
                    <a:p>
                      <a:r>
                        <a:rPr lang="en-US" sz="1600" dirty="0" smtClean="0"/>
                        <a:t>Stable / supported</a:t>
                      </a:r>
                      <a:endParaRPr lang="en-US" sz="1600" dirty="0"/>
                    </a:p>
                  </a:txBody>
                  <a:tcPr/>
                </a:tc>
                <a:tc>
                  <a:txBody>
                    <a:bodyPr/>
                    <a:lstStyle/>
                    <a:p>
                      <a:r>
                        <a:rPr lang="en-US" sz="1600" dirty="0" smtClean="0"/>
                        <a:t>Self-sufficient</a:t>
                      </a:r>
                      <a:endParaRPr lang="en-US" sz="1600" dirty="0"/>
                    </a:p>
                  </a:txBody>
                  <a:tcPr/>
                </a:tc>
                <a:tc>
                  <a:txBody>
                    <a:bodyPr/>
                    <a:lstStyle/>
                    <a:p>
                      <a:r>
                        <a:rPr lang="en-US" sz="1600" dirty="0" smtClean="0"/>
                        <a:t>Thriving</a:t>
                      </a:r>
                      <a:endParaRPr lang="en-US" sz="1600" dirty="0"/>
                    </a:p>
                  </a:txBody>
                  <a:tcPr/>
                </a:tc>
              </a:tr>
              <a:tr h="4513910">
                <a:tc>
                  <a:txBody>
                    <a:bodyPr/>
                    <a:lstStyle/>
                    <a:p>
                      <a:r>
                        <a:rPr lang="en-US" sz="1600" dirty="0" smtClean="0"/>
                        <a:t>I am homeless, or about to be evicted: my personal safety is at risk and I</a:t>
                      </a:r>
                      <a:r>
                        <a:rPr lang="en-US" sz="1600" baseline="0" dirty="0" smtClean="0"/>
                        <a:t> am unsafe to remain at home. I am unable to continue living either on my own or with the people I live with. The situation is intolerable</a:t>
                      </a:r>
                      <a:endParaRPr lang="en-US" sz="1600" dirty="0"/>
                    </a:p>
                  </a:txBody>
                  <a:tcPr/>
                </a:tc>
                <a:tc>
                  <a:txBody>
                    <a:bodyPr/>
                    <a:lstStyle/>
                    <a:p>
                      <a:r>
                        <a:rPr lang="en-US" sz="1600" dirty="0" smtClean="0"/>
                        <a:t>I am at risk</a:t>
                      </a:r>
                      <a:r>
                        <a:rPr lang="en-US" sz="1600" baseline="0" dirty="0" smtClean="0"/>
                        <a:t> of eviction, either because of my actions or because I can not afford the rent. I feel unsafe in my home.  My house is in a state of disrepair. I lack some furnishings which I would like.  I would like to change my living arrangements.</a:t>
                      </a:r>
                      <a:endParaRPr lang="en-US" sz="1600" dirty="0"/>
                    </a:p>
                  </a:txBody>
                  <a:tcPr/>
                </a:tc>
                <a:tc>
                  <a:txBody>
                    <a:bodyPr/>
                    <a:lstStyle/>
                    <a:p>
                      <a:r>
                        <a:rPr lang="en-US" sz="1600" dirty="0" smtClean="0"/>
                        <a:t>My housing Is</a:t>
                      </a:r>
                      <a:r>
                        <a:rPr lang="en-US" sz="1600" baseline="0" dirty="0" smtClean="0"/>
                        <a:t> okay – it is warm, dry and affordable.  I am safe in my home and have essential furnishings.  Some of the time I am ok with who I live with but would like things to be different in the future</a:t>
                      </a:r>
                      <a:endParaRPr lang="en-US" sz="1600" dirty="0"/>
                    </a:p>
                  </a:txBody>
                  <a:tcPr/>
                </a:tc>
                <a:tc>
                  <a:txBody>
                    <a:bodyPr/>
                    <a:lstStyle/>
                    <a:p>
                      <a:r>
                        <a:rPr lang="en-US" sz="1600" dirty="0" smtClean="0"/>
                        <a:t>I am happy with my</a:t>
                      </a:r>
                      <a:r>
                        <a:rPr lang="en-US" sz="1600" baseline="0" dirty="0" smtClean="0"/>
                        <a:t> housing.  My home is comfortable, safe and affordable and furnished to my liking. I am happy with my living arrangements – I like living by myself, with family or housemates.</a:t>
                      </a:r>
                      <a:endParaRPr lang="en-US" sz="1600" dirty="0"/>
                    </a:p>
                  </a:txBody>
                  <a:tcPr/>
                </a:tc>
                <a:tc>
                  <a:txBody>
                    <a:bodyPr/>
                    <a:lstStyle/>
                    <a:p>
                      <a:r>
                        <a:rPr lang="en-US" sz="1600" dirty="0" smtClean="0"/>
                        <a:t>I am settled</a:t>
                      </a:r>
                      <a:r>
                        <a:rPr lang="en-US" sz="1600" baseline="0" dirty="0" smtClean="0"/>
                        <a:t> and happy in the house of my choice, at this time. It is comfortable, safe and affordable and furnished to my liking.  I really enjoy living by myself, with family or with housemates.</a:t>
                      </a:r>
                      <a:endParaRPr lang="en-US" sz="1600" dirty="0"/>
                    </a:p>
                  </a:txBody>
                  <a:tcPr/>
                </a:tc>
              </a:tr>
            </a:tbl>
          </a:graphicData>
        </a:graphic>
      </p:graphicFrame>
    </p:spTree>
    <p:extLst>
      <p:ext uri="{BB962C8B-B14F-4D97-AF65-F5344CB8AC3E}">
        <p14:creationId xmlns:p14="http://schemas.microsoft.com/office/powerpoint/2010/main" val="2719702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1557"/>
            <a:ext cx="8064896" cy="1067715"/>
          </a:xfrm>
        </p:spPr>
        <p:txBody>
          <a:bodyPr>
            <a:noAutofit/>
          </a:bodyPr>
          <a:lstStyle/>
          <a:p>
            <a:r>
              <a:rPr lang="en-US" sz="3200" dirty="0" smtClean="0"/>
              <a:t>A graph of change – used for </a:t>
            </a:r>
            <a:br>
              <a:rPr lang="en-US" sz="3200" dirty="0" smtClean="0"/>
            </a:br>
            <a:r>
              <a:rPr lang="en-US" sz="3200" dirty="0" smtClean="0"/>
              <a:t>understanding the recovery journey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607643"/>
              </p:ext>
            </p:extLst>
          </p:nvPr>
        </p:nvGraphicFramePr>
        <p:xfrm>
          <a:off x="611560" y="2081736"/>
          <a:ext cx="8229600" cy="47419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804248" y="1556792"/>
            <a:ext cx="2160240" cy="1938992"/>
          </a:xfrm>
          <a:prstGeom prst="rect">
            <a:avLst/>
          </a:prstGeom>
          <a:noFill/>
        </p:spPr>
        <p:txBody>
          <a:bodyPr wrap="square" rtlCol="0">
            <a:spAutoFit/>
          </a:bodyPr>
          <a:lstStyle/>
          <a:p>
            <a:pPr algn="ctr"/>
            <a:r>
              <a:rPr lang="en-US" sz="2000" i="1" dirty="0" smtClean="0"/>
              <a:t>“Expanded  our understanding of what personal planning is all about”</a:t>
            </a:r>
            <a:endParaRPr lang="en-US" sz="2000" i="1" dirty="0"/>
          </a:p>
        </p:txBody>
      </p:sp>
    </p:spTree>
    <p:extLst>
      <p:ext uri="{BB962C8B-B14F-4D97-AF65-F5344CB8AC3E}">
        <p14:creationId xmlns:p14="http://schemas.microsoft.com/office/powerpoint/2010/main" val="3757049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620688"/>
            <a:ext cx="8229600" cy="720080"/>
          </a:xfrm>
        </p:spPr>
        <p:txBody>
          <a:bodyPr>
            <a:normAutofit fontScale="90000"/>
          </a:bodyPr>
          <a:lstStyle/>
          <a:p>
            <a:r>
              <a:rPr lang="en-NZ" dirty="0" smtClean="0"/>
              <a:t>A </a:t>
            </a:r>
            <a:r>
              <a:rPr lang="en-NZ" dirty="0" err="1" smtClean="0"/>
              <a:t>proram</a:t>
            </a:r>
            <a:r>
              <a:rPr lang="en-NZ" dirty="0" smtClean="0"/>
              <a:t> level example – </a:t>
            </a:r>
            <a:br>
              <a:rPr lang="en-NZ" dirty="0" smtClean="0"/>
            </a:br>
            <a:r>
              <a:rPr lang="en-NZ" dirty="0" smtClean="0"/>
              <a:t>acute peer support residential service</a:t>
            </a:r>
            <a:endParaRPr lang="en-NZ" dirty="0"/>
          </a:p>
        </p:txBody>
      </p:sp>
      <p:sp>
        <p:nvSpPr>
          <p:cNvPr id="6" name="Content Placeholder 2"/>
          <p:cNvSpPr>
            <a:spLocks noGrp="1"/>
          </p:cNvSpPr>
          <p:nvPr>
            <p:ph idx="1"/>
          </p:nvPr>
        </p:nvSpPr>
        <p:spPr/>
        <p:txBody>
          <a:bodyPr>
            <a:normAutofit fontScale="77500" lnSpcReduction="20000"/>
          </a:bodyPr>
          <a:lstStyle/>
          <a:p>
            <a:r>
              <a:rPr lang="en-NZ" dirty="0" smtClean="0"/>
              <a:t>Characteristics of peer support evaluative criteria were </a:t>
            </a:r>
          </a:p>
          <a:p>
            <a:pPr lvl="1"/>
            <a:r>
              <a:rPr lang="en-NZ" dirty="0" smtClean="0"/>
              <a:t>driven by the literature</a:t>
            </a:r>
          </a:p>
          <a:p>
            <a:pPr lvl="1"/>
            <a:r>
              <a:rPr lang="en-NZ" dirty="0" smtClean="0"/>
              <a:t>informed by practice</a:t>
            </a:r>
          </a:p>
          <a:p>
            <a:pPr lvl="1"/>
            <a:r>
              <a:rPr lang="en-NZ" dirty="0" smtClean="0"/>
              <a:t>and fine-tuned by stakeholders</a:t>
            </a:r>
          </a:p>
          <a:p>
            <a:pPr lvl="1">
              <a:buNone/>
            </a:pPr>
            <a:endParaRPr lang="en-NZ" dirty="0" smtClean="0"/>
          </a:p>
          <a:p>
            <a:r>
              <a:rPr lang="en-NZ" dirty="0" smtClean="0"/>
              <a:t>The four key evaluative criteria developed were:</a:t>
            </a:r>
          </a:p>
          <a:p>
            <a:pPr lvl="1"/>
            <a:r>
              <a:rPr lang="en-NZ" dirty="0" smtClean="0"/>
              <a:t>There is effective and appropriate client (guest) engagement </a:t>
            </a:r>
          </a:p>
          <a:p>
            <a:pPr lvl="1"/>
            <a:r>
              <a:rPr lang="en-US" dirty="0" smtClean="0"/>
              <a:t>Peer support workers are able to provide a climate and context which assists guest recovery</a:t>
            </a:r>
          </a:p>
          <a:p>
            <a:pPr lvl="1"/>
            <a:r>
              <a:rPr lang="en-US" dirty="0" smtClean="0"/>
              <a:t>Peer support workers have the skills and attitudes to assist guest recovery</a:t>
            </a:r>
            <a:endParaRPr lang="en-NZ" dirty="0" smtClean="0"/>
          </a:p>
          <a:p>
            <a:pPr lvl="1"/>
            <a:r>
              <a:rPr lang="en-US" dirty="0" smtClean="0"/>
              <a:t>There is effective and appropriate management of peer support teamwork </a:t>
            </a:r>
            <a:endParaRPr lang="en-NZ" dirty="0" smtClean="0"/>
          </a:p>
          <a:p>
            <a:pPr lvl="1"/>
            <a:endParaRPr lang="en-NZ" dirty="0" smtClean="0"/>
          </a:p>
          <a:p>
            <a:pPr lvl="1"/>
            <a:endParaRPr lang="en-NZ" dirty="0" smtClean="0"/>
          </a:p>
          <a:p>
            <a:pPr lvl="1"/>
            <a:endParaRPr lang="en-NZ" dirty="0"/>
          </a:p>
        </p:txBody>
      </p:sp>
    </p:spTree>
    <p:extLst>
      <p:ext uri="{BB962C8B-B14F-4D97-AF65-F5344CB8AC3E}">
        <p14:creationId xmlns:p14="http://schemas.microsoft.com/office/powerpoint/2010/main" val="1629662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sz="4000" dirty="0" smtClean="0"/>
              <a:t>Real evaluation is </a:t>
            </a:r>
            <a:r>
              <a:rPr lang="en-NZ" sz="4000" i="1" dirty="0" smtClean="0"/>
              <a:t>one step </a:t>
            </a:r>
            <a:r>
              <a:rPr lang="en-NZ" sz="4000" dirty="0" smtClean="0"/>
              <a:t/>
            </a:r>
            <a:br>
              <a:rPr lang="en-NZ" sz="4000" dirty="0" smtClean="0"/>
            </a:br>
            <a:r>
              <a:rPr lang="en-NZ" sz="4000" i="1" dirty="0" smtClean="0"/>
              <a:t>harder</a:t>
            </a:r>
            <a:r>
              <a:rPr lang="en-NZ" sz="4000" dirty="0" smtClean="0"/>
              <a:t>  than descriptive research</a:t>
            </a:r>
            <a:endParaRPr lang="en-NZ" sz="4000" dirty="0"/>
          </a:p>
        </p:txBody>
      </p:sp>
      <p:sp>
        <p:nvSpPr>
          <p:cNvPr id="9" name="Content Placeholder 8"/>
          <p:cNvSpPr>
            <a:spLocks noGrp="1"/>
          </p:cNvSpPr>
          <p:nvPr>
            <p:ph idx="1"/>
          </p:nvPr>
        </p:nvSpPr>
        <p:spPr/>
        <p:txBody>
          <a:bodyPr/>
          <a:lstStyle/>
          <a:p>
            <a:endParaRPr lang="en-NZ" dirty="0" smtClean="0"/>
          </a:p>
          <a:p>
            <a:r>
              <a:rPr lang="en-NZ" dirty="0" smtClean="0"/>
              <a:t>Descriptive research asks “What’s So?”</a:t>
            </a:r>
          </a:p>
          <a:p>
            <a:pPr lvl="1"/>
            <a:r>
              <a:rPr lang="en-NZ" b="1" dirty="0" smtClean="0"/>
              <a:t>What are </a:t>
            </a:r>
            <a:r>
              <a:rPr lang="en-NZ" dirty="0" smtClean="0"/>
              <a:t>the outcomes of a particular intervention? (and why, for whom, etc)</a:t>
            </a:r>
          </a:p>
          <a:p>
            <a:pPr lvl="1"/>
            <a:endParaRPr lang="en-NZ" dirty="0" smtClean="0"/>
          </a:p>
          <a:p>
            <a:r>
              <a:rPr lang="en-NZ" dirty="0" smtClean="0"/>
              <a:t>Evaluation also asks:</a:t>
            </a:r>
          </a:p>
          <a:p>
            <a:pPr lvl="1"/>
            <a:r>
              <a:rPr lang="en-NZ" b="1" dirty="0" smtClean="0"/>
              <a:t>How good are </a:t>
            </a:r>
            <a:r>
              <a:rPr lang="en-NZ" dirty="0" smtClean="0"/>
              <a:t>the outcomes ...?</a:t>
            </a:r>
          </a:p>
          <a:p>
            <a:pPr lvl="1"/>
            <a:r>
              <a:rPr lang="en-NZ" dirty="0" smtClean="0"/>
              <a:t>... and are those outcomes </a:t>
            </a:r>
            <a:r>
              <a:rPr lang="en-NZ" b="1" i="1" dirty="0" smtClean="0"/>
              <a:t>good enough</a:t>
            </a:r>
            <a:r>
              <a:rPr lang="en-NZ" dirty="0" smtClean="0"/>
              <a:t>?</a:t>
            </a:r>
          </a:p>
        </p:txBody>
      </p:sp>
      <p:sp>
        <p:nvSpPr>
          <p:cNvPr id="5" name="Date Placeholder 4"/>
          <p:cNvSpPr>
            <a:spLocks noGrp="1"/>
          </p:cNvSpPr>
          <p:nvPr>
            <p:ph type="dt" sz="half" idx="10"/>
          </p:nvPr>
        </p:nvSpPr>
        <p:spPr/>
        <p:txBody>
          <a:bodyPr/>
          <a:lstStyle/>
          <a:p>
            <a:pPr>
              <a:defRPr/>
            </a:pPr>
            <a:r>
              <a:rPr lang="en-US" smtClean="0"/>
              <a:t>Sept 1 2011</a:t>
            </a:r>
            <a:endParaRPr lang="en-US"/>
          </a:p>
        </p:txBody>
      </p:sp>
      <p:sp>
        <p:nvSpPr>
          <p:cNvPr id="6" name="Footer Placeholder 5"/>
          <p:cNvSpPr>
            <a:spLocks noGrp="1"/>
          </p:cNvSpPr>
          <p:nvPr>
            <p:ph type="ftr" sz="quarter" idx="11"/>
          </p:nvPr>
        </p:nvSpPr>
        <p:spPr/>
        <p:txBody>
          <a:bodyPr/>
          <a:lstStyle/>
          <a:p>
            <a:pPr>
              <a:defRPr/>
            </a:pPr>
            <a:r>
              <a:rPr lang="en-NZ" smtClean="0"/>
              <a:t>AES 2011 - The Rubric Revolution</a:t>
            </a:r>
            <a:endParaRPr lang="en-US"/>
          </a:p>
        </p:txBody>
      </p:sp>
      <p:sp>
        <p:nvSpPr>
          <p:cNvPr id="7" name="Slide Number Placeholder 6"/>
          <p:cNvSpPr>
            <a:spLocks noGrp="1"/>
          </p:cNvSpPr>
          <p:nvPr>
            <p:ph type="sldNum" sz="quarter" idx="12"/>
          </p:nvPr>
        </p:nvSpPr>
        <p:spPr/>
        <p:txBody>
          <a:bodyPr/>
          <a:lstStyle/>
          <a:p>
            <a:pPr>
              <a:defRPr/>
            </a:pPr>
            <a:fld id="{0F13E204-746D-4CDF-BB60-401ABDF9465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8316416" cy="720080"/>
          </a:xfrm>
        </p:spPr>
        <p:txBody>
          <a:bodyPr>
            <a:normAutofit fontScale="90000"/>
          </a:bodyPr>
          <a:lstStyle/>
          <a:p>
            <a:endParaRPr lang="en-NZ" dirty="0">
              <a:solidFill>
                <a:schemeClr val="bg1"/>
              </a:solidFill>
            </a:endParaRPr>
          </a:p>
        </p:txBody>
      </p:sp>
      <p:graphicFrame>
        <p:nvGraphicFramePr>
          <p:cNvPr id="7" name="Content Placeholder 6"/>
          <p:cNvGraphicFramePr>
            <a:graphicFrameLocks noGrp="1"/>
          </p:cNvGraphicFramePr>
          <p:nvPr>
            <p:ph idx="1"/>
          </p:nvPr>
        </p:nvGraphicFramePr>
        <p:xfrm>
          <a:off x="971600" y="1268760"/>
          <a:ext cx="7715200" cy="4677427"/>
        </p:xfrm>
        <a:graphic>
          <a:graphicData uri="http://schemas.openxmlformats.org/drawingml/2006/table">
            <a:tbl>
              <a:tblPr firstRow="1" bandRow="1">
                <a:tableStyleId>{21E4AEA4-8DFA-4A89-87EB-49C32662AFE0}</a:tableStyleId>
              </a:tblPr>
              <a:tblGrid>
                <a:gridCol w="2439952"/>
                <a:gridCol w="5275248"/>
              </a:tblGrid>
              <a:tr h="414978">
                <a:tc>
                  <a:txBody>
                    <a:bodyPr/>
                    <a:lstStyle/>
                    <a:p>
                      <a:r>
                        <a:rPr lang="en-NZ" sz="1400" dirty="0" smtClean="0">
                          <a:latin typeface="Verdana" pitchFamily="34" charset="0"/>
                          <a:ea typeface="Verdana" pitchFamily="34" charset="0"/>
                          <a:cs typeface="Verdana" pitchFamily="34" charset="0"/>
                        </a:rPr>
                        <a:t>Rating</a:t>
                      </a:r>
                      <a:endParaRPr lang="en-NZ" sz="1400" dirty="0">
                        <a:latin typeface="Verdana" pitchFamily="34" charset="0"/>
                        <a:ea typeface="Verdana" pitchFamily="34" charset="0"/>
                        <a:cs typeface="Verdana" pitchFamily="34" charset="0"/>
                      </a:endParaRPr>
                    </a:p>
                  </a:txBody>
                  <a:tcPr/>
                </a:tc>
                <a:tc>
                  <a:txBody>
                    <a:bodyPr/>
                    <a:lstStyle/>
                    <a:p>
                      <a:r>
                        <a:rPr lang="en-NZ" sz="1400" dirty="0" smtClean="0">
                          <a:latin typeface="Verdana" pitchFamily="34" charset="0"/>
                          <a:ea typeface="Verdana" pitchFamily="34" charset="0"/>
                          <a:cs typeface="Verdana" pitchFamily="34" charset="0"/>
                        </a:rPr>
                        <a:t> Performance Descriptors for Answering KEQ</a:t>
                      </a:r>
                      <a:endParaRPr lang="en-NZ" sz="1400" dirty="0">
                        <a:latin typeface="Verdana" pitchFamily="34" charset="0"/>
                        <a:ea typeface="Verdana" pitchFamily="34" charset="0"/>
                        <a:cs typeface="Verdana" pitchFamily="34" charset="0"/>
                      </a:endParaRPr>
                    </a:p>
                  </a:txBody>
                  <a:tcPr/>
                </a:tc>
              </a:tr>
              <a:tr h="624599">
                <a:tc>
                  <a:txBody>
                    <a:bodyPr/>
                    <a:lstStyle/>
                    <a:p>
                      <a:pPr algn="l"/>
                      <a:r>
                        <a:rPr lang="en-NZ" sz="1400" dirty="0" smtClean="0">
                          <a:latin typeface="Verdana" pitchFamily="34" charset="0"/>
                          <a:ea typeface="Verdana" pitchFamily="34" charset="0"/>
                          <a:cs typeface="Verdana" pitchFamily="34" charset="0"/>
                        </a:rPr>
                        <a:t>Excellent (Always)</a:t>
                      </a:r>
                    </a:p>
                  </a:txBody>
                  <a:tcPr/>
                </a:tc>
                <a:tc>
                  <a:txBody>
                    <a:bodyPr/>
                    <a:lstStyle/>
                    <a:p>
                      <a:pPr marL="457200" lvl="1" algn="l" defTabSz="914400" rtl="0" eaLnBrk="1" fontAlgn="b" latinLnBrk="0" hangingPunct="1"/>
                      <a:r>
                        <a:rPr lang="en-NZ" sz="1400" kern="1200" dirty="0" smtClean="0">
                          <a:solidFill>
                            <a:schemeClr val="dk1"/>
                          </a:solidFill>
                          <a:latin typeface="Verdana" pitchFamily="34" charset="0"/>
                          <a:ea typeface="Verdana" pitchFamily="34" charset="0"/>
                          <a:cs typeface="Verdana" pitchFamily="34" charset="0"/>
                        </a:rPr>
                        <a:t>Clear example of exemplary performance or best practice in this domain: no weaknesses</a:t>
                      </a:r>
                    </a:p>
                    <a:p>
                      <a:pPr marL="457200" lvl="1" algn="l" defTabSz="914400" rtl="0" eaLnBrk="1" fontAlgn="b" latinLnBrk="0" hangingPunct="1"/>
                      <a:endParaRPr lang="en-NZ" sz="1400" kern="1200" dirty="0" smtClean="0">
                        <a:solidFill>
                          <a:schemeClr val="dk1"/>
                        </a:solidFill>
                        <a:latin typeface="Verdana" pitchFamily="34" charset="0"/>
                        <a:ea typeface="Verdana" pitchFamily="34" charset="0"/>
                        <a:cs typeface="Verdana" pitchFamily="34" charset="0"/>
                      </a:endParaRPr>
                    </a:p>
                  </a:txBody>
                  <a:tcPr marL="9525" marR="9525" marT="9525" marB="0"/>
                </a:tc>
              </a:tr>
              <a:tr h="829246">
                <a:tc>
                  <a:txBody>
                    <a:bodyPr/>
                    <a:lstStyle/>
                    <a:p>
                      <a:pPr algn="l"/>
                      <a:r>
                        <a:rPr lang="en-NZ" sz="1400" dirty="0" smtClean="0">
                          <a:latin typeface="Verdana" pitchFamily="34" charset="0"/>
                          <a:ea typeface="Verdana" pitchFamily="34" charset="0"/>
                          <a:cs typeface="Verdana" pitchFamily="34" charset="0"/>
                        </a:rPr>
                        <a:t>Very good (Almost always)</a:t>
                      </a:r>
                    </a:p>
                  </a:txBody>
                  <a:tcPr/>
                </a:tc>
                <a:tc>
                  <a:txBody>
                    <a:bodyPr/>
                    <a:lstStyle/>
                    <a:p>
                      <a:pPr marL="457200" lvl="1" algn="l" defTabSz="914400" rtl="0" eaLnBrk="1" fontAlgn="b" latinLnBrk="0" hangingPunct="1"/>
                      <a:r>
                        <a:rPr lang="en-NZ" sz="1400" kern="1200" dirty="0" smtClean="0">
                          <a:solidFill>
                            <a:schemeClr val="dk1"/>
                          </a:solidFill>
                          <a:latin typeface="Verdana" pitchFamily="34" charset="0"/>
                          <a:ea typeface="Verdana" pitchFamily="34" charset="0"/>
                          <a:cs typeface="Verdana" pitchFamily="34" charset="0"/>
                        </a:rPr>
                        <a:t>Very good to excellent performance on virtually all aspects; strong overall but not exemplary; no weaknesses of any real consequence</a:t>
                      </a:r>
                    </a:p>
                    <a:p>
                      <a:pPr marL="457200" lvl="1" algn="l" defTabSz="914400" rtl="0" eaLnBrk="1" fontAlgn="b" latinLnBrk="0" hangingPunct="1"/>
                      <a:endParaRPr lang="en-NZ" sz="1400" kern="1200" dirty="0" smtClean="0">
                        <a:solidFill>
                          <a:schemeClr val="dk1"/>
                        </a:solidFill>
                        <a:latin typeface="Verdana" pitchFamily="34" charset="0"/>
                        <a:ea typeface="Verdana" pitchFamily="34" charset="0"/>
                        <a:cs typeface="Verdana" pitchFamily="34" charset="0"/>
                      </a:endParaRPr>
                    </a:p>
                  </a:txBody>
                  <a:tcPr marL="9525" marR="9525" marT="9525" marB="0"/>
                </a:tc>
              </a:tr>
              <a:tr h="624599">
                <a:tc>
                  <a:txBody>
                    <a:bodyPr/>
                    <a:lstStyle/>
                    <a:p>
                      <a:pPr algn="l"/>
                      <a:r>
                        <a:rPr lang="en-NZ" sz="1400" dirty="0" smtClean="0">
                          <a:latin typeface="Verdana" pitchFamily="34" charset="0"/>
                          <a:ea typeface="Verdana" pitchFamily="34" charset="0"/>
                          <a:cs typeface="Verdana" pitchFamily="34" charset="0"/>
                        </a:rPr>
                        <a:t>Good (Mostly, with some exceptions)</a:t>
                      </a:r>
                    </a:p>
                  </a:txBody>
                  <a:tcPr/>
                </a:tc>
                <a:tc>
                  <a:txBody>
                    <a:bodyPr/>
                    <a:lstStyle/>
                    <a:p>
                      <a:pPr marL="457200" lvl="1" algn="l" defTabSz="914400" rtl="0" eaLnBrk="1" fontAlgn="b" latinLnBrk="0" hangingPunct="1"/>
                      <a:r>
                        <a:rPr lang="en-NZ" sz="1400" kern="1200" dirty="0" smtClean="0">
                          <a:solidFill>
                            <a:schemeClr val="dk1"/>
                          </a:solidFill>
                          <a:latin typeface="Verdana" pitchFamily="34" charset="0"/>
                          <a:ea typeface="Verdana" pitchFamily="34" charset="0"/>
                          <a:cs typeface="Verdana" pitchFamily="34" charset="0"/>
                        </a:rPr>
                        <a:t>Reasonably good performance overall; might have a few slight weaknesses, but nothing serious</a:t>
                      </a:r>
                    </a:p>
                    <a:p>
                      <a:pPr marL="457200" lvl="1" algn="l" defTabSz="914400" rtl="0" eaLnBrk="1" fontAlgn="b" latinLnBrk="0" hangingPunct="1"/>
                      <a:endParaRPr lang="en-NZ" sz="1400" kern="1200" dirty="0" smtClean="0">
                        <a:solidFill>
                          <a:schemeClr val="dk1"/>
                        </a:solidFill>
                        <a:latin typeface="Verdana" pitchFamily="34" charset="0"/>
                        <a:ea typeface="Verdana" pitchFamily="34" charset="0"/>
                        <a:cs typeface="Verdana" pitchFamily="34" charset="0"/>
                      </a:endParaRPr>
                    </a:p>
                  </a:txBody>
                  <a:tcPr marL="9525" marR="9525" marT="9525" marB="0"/>
                </a:tc>
              </a:tr>
              <a:tr h="624599">
                <a:tc>
                  <a:txBody>
                    <a:bodyPr/>
                    <a:lstStyle/>
                    <a:p>
                      <a:pPr algn="l"/>
                      <a:r>
                        <a:rPr lang="en-NZ" sz="1400" dirty="0" smtClean="0">
                          <a:latin typeface="Verdana" pitchFamily="34" charset="0"/>
                          <a:ea typeface="Verdana" pitchFamily="34" charset="0"/>
                          <a:cs typeface="Verdana" pitchFamily="34" charset="0"/>
                        </a:rPr>
                        <a:t>Adequate: </a:t>
                      </a:r>
                      <a:br>
                        <a:rPr lang="en-NZ" sz="1400" dirty="0" smtClean="0">
                          <a:latin typeface="Verdana" pitchFamily="34" charset="0"/>
                          <a:ea typeface="Verdana" pitchFamily="34" charset="0"/>
                          <a:cs typeface="Verdana" pitchFamily="34" charset="0"/>
                        </a:rPr>
                      </a:br>
                      <a:r>
                        <a:rPr lang="en-NZ" sz="1400" dirty="0" smtClean="0">
                          <a:latin typeface="Verdana" pitchFamily="34" charset="0"/>
                          <a:ea typeface="Verdana" pitchFamily="34" charset="0"/>
                          <a:cs typeface="Verdana" pitchFamily="34" charset="0"/>
                        </a:rPr>
                        <a:t>(Sometimes, with quite a few exceptions)</a:t>
                      </a:r>
                    </a:p>
                  </a:txBody>
                  <a:tcPr/>
                </a:tc>
                <a:tc>
                  <a:txBody>
                    <a:bodyPr/>
                    <a:lstStyle/>
                    <a:p>
                      <a:pPr marL="457200" lvl="1" algn="l" defTabSz="914400" rtl="0" eaLnBrk="1" fontAlgn="b" latinLnBrk="0" hangingPunct="1"/>
                      <a:r>
                        <a:rPr lang="en-NZ" sz="1400" kern="1200" dirty="0" smtClean="0">
                          <a:solidFill>
                            <a:schemeClr val="dk1"/>
                          </a:solidFill>
                          <a:latin typeface="Verdana" pitchFamily="34" charset="0"/>
                          <a:ea typeface="Verdana" pitchFamily="34" charset="0"/>
                          <a:cs typeface="Verdana" pitchFamily="34" charset="0"/>
                        </a:rPr>
                        <a:t>Fair performance, some serious, but non fatal weaknesses on a few aspects</a:t>
                      </a:r>
                    </a:p>
                    <a:p>
                      <a:pPr marL="457200" lvl="1" algn="l" defTabSz="914400" rtl="0" eaLnBrk="1" fontAlgn="b" latinLnBrk="0" hangingPunct="1"/>
                      <a:endParaRPr lang="en-NZ" sz="1400" kern="1200" dirty="0" smtClean="0">
                        <a:solidFill>
                          <a:schemeClr val="dk1"/>
                        </a:solidFill>
                        <a:latin typeface="Verdana" pitchFamily="34" charset="0"/>
                        <a:ea typeface="Verdana" pitchFamily="34" charset="0"/>
                        <a:cs typeface="Verdana" pitchFamily="34" charset="0"/>
                      </a:endParaRPr>
                    </a:p>
                  </a:txBody>
                  <a:tcPr marL="9525" marR="9525" marT="9525" marB="0"/>
                </a:tc>
              </a:tr>
              <a:tr h="637234">
                <a:tc>
                  <a:txBody>
                    <a:bodyPr/>
                    <a:lstStyle/>
                    <a:p>
                      <a:pPr algn="l"/>
                      <a:r>
                        <a:rPr lang="en-NZ" sz="1400" dirty="0" smtClean="0">
                          <a:latin typeface="Verdana" pitchFamily="34" charset="0"/>
                          <a:ea typeface="Verdana" pitchFamily="34" charset="0"/>
                          <a:cs typeface="Verdana" pitchFamily="34" charset="0"/>
                        </a:rPr>
                        <a:t>Poor: Never (Or occasionally with clear weakness evident)</a:t>
                      </a:r>
                      <a:endParaRPr lang="en-NZ" sz="1400" dirty="0">
                        <a:latin typeface="Verdana" pitchFamily="34" charset="0"/>
                        <a:ea typeface="Verdana" pitchFamily="34" charset="0"/>
                        <a:cs typeface="Verdana" pitchFamily="34" charset="0"/>
                      </a:endParaRPr>
                    </a:p>
                  </a:txBody>
                  <a:tcPr/>
                </a:tc>
                <a:tc>
                  <a:txBody>
                    <a:bodyPr/>
                    <a:lstStyle/>
                    <a:p>
                      <a:pPr marL="457200" lvl="1" algn="l" defTabSz="914400" rtl="0" eaLnBrk="1" fontAlgn="b" latinLnBrk="0" hangingPunct="1"/>
                      <a:r>
                        <a:rPr lang="en-NZ" sz="1400" kern="1200" dirty="0" smtClean="0">
                          <a:solidFill>
                            <a:schemeClr val="dk1"/>
                          </a:solidFill>
                          <a:latin typeface="Verdana" pitchFamily="34" charset="0"/>
                          <a:ea typeface="Verdana" pitchFamily="34" charset="0"/>
                          <a:cs typeface="Verdana" pitchFamily="34" charset="0"/>
                        </a:rPr>
                        <a:t>Clear evidence of unsatisfactory functioning; serious weaknesses across the board on crucial aspects</a:t>
                      </a:r>
                    </a:p>
                  </a:txBody>
                  <a:tcPr marL="9525" marR="9525" marT="9525" marB="0"/>
                </a:tc>
              </a:tr>
              <a:tr h="637234">
                <a:tc>
                  <a:txBody>
                    <a:bodyPr/>
                    <a:lstStyle/>
                    <a:p>
                      <a:pPr algn="l"/>
                      <a:r>
                        <a:rPr lang="en-NZ" sz="1400" dirty="0" smtClean="0">
                          <a:latin typeface="Verdana" pitchFamily="34" charset="0"/>
                          <a:ea typeface="Verdana" pitchFamily="34" charset="0"/>
                          <a:cs typeface="Verdana" pitchFamily="34" charset="0"/>
                        </a:rPr>
                        <a:t>Insufficient evidence</a:t>
                      </a:r>
                      <a:endParaRPr lang="en-NZ" sz="1400" dirty="0">
                        <a:latin typeface="Verdana" pitchFamily="34" charset="0"/>
                        <a:ea typeface="Verdana" pitchFamily="34" charset="0"/>
                        <a:cs typeface="Verdana" pitchFamily="34" charset="0"/>
                      </a:endParaRPr>
                    </a:p>
                  </a:txBody>
                  <a:tcPr/>
                </a:tc>
                <a:tc>
                  <a:txBody>
                    <a:bodyPr/>
                    <a:lstStyle/>
                    <a:p>
                      <a:pPr lvl="1" algn="l"/>
                      <a:r>
                        <a:rPr lang="en-NZ" sz="1400" dirty="0" smtClean="0">
                          <a:latin typeface="Verdana" pitchFamily="34" charset="0"/>
                          <a:ea typeface="Verdana" pitchFamily="34" charset="0"/>
                          <a:cs typeface="Verdana" pitchFamily="34" charset="0"/>
                        </a:rPr>
                        <a:t>Evidence unavailable or of insufficient quality to determine performance</a:t>
                      </a:r>
                      <a:endParaRPr lang="en-NZ" sz="1400" dirty="0">
                        <a:latin typeface="Verdana" pitchFamily="34" charset="0"/>
                        <a:ea typeface="Verdana" pitchFamily="34" charset="0"/>
                        <a:cs typeface="Verdana"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D2E15BEE-862B-4185-9761-42B7CE77D6C3}" type="slidenum">
              <a:rPr lang="en-NZ" smtClean="0"/>
              <a:pPr/>
              <a:t>30</a:t>
            </a:fld>
            <a:endParaRPr lang="en-NZ" dirty="0"/>
          </a:p>
        </p:txBody>
      </p:sp>
      <p:sp>
        <p:nvSpPr>
          <p:cNvPr id="8" name="TextBox 7"/>
          <p:cNvSpPr txBox="1"/>
          <p:nvPr/>
        </p:nvSpPr>
        <p:spPr>
          <a:xfrm>
            <a:off x="1475656" y="6237312"/>
            <a:ext cx="5237331" cy="369332"/>
          </a:xfrm>
          <a:prstGeom prst="rect">
            <a:avLst/>
          </a:prstGeom>
          <a:noFill/>
        </p:spPr>
        <p:txBody>
          <a:bodyPr wrap="none" rtlCol="0">
            <a:spAutoFit/>
          </a:bodyPr>
          <a:lstStyle/>
          <a:p>
            <a:r>
              <a:rPr lang="en-NZ" sz="900" dirty="0" smtClean="0"/>
              <a:t>Source:  Adapted from  Davidson, E.J. (2010) ‘Actionable self-assessment and evaluation for the real world.’ </a:t>
            </a:r>
          </a:p>
          <a:p>
            <a:r>
              <a:rPr lang="en-NZ" sz="900" dirty="0" smtClean="0"/>
              <a:t>Presented at NZQA Self-Assessment for Quality Otago Polytechnic, Dunedin, NZ, December 2, 2010 </a:t>
            </a:r>
            <a:endParaRPr lang="en-NZ" sz="900" dirty="0"/>
          </a:p>
        </p:txBody>
      </p:sp>
      <p:sp>
        <p:nvSpPr>
          <p:cNvPr id="9" name="Title 1"/>
          <p:cNvSpPr txBox="1">
            <a:spLocks/>
          </p:cNvSpPr>
          <p:nvPr/>
        </p:nvSpPr>
        <p:spPr>
          <a:xfrm>
            <a:off x="683568" y="476672"/>
            <a:ext cx="8174360" cy="72008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NZ" b="1" dirty="0" smtClean="0">
                <a:solidFill>
                  <a:srgbClr val="000000"/>
                </a:solidFill>
              </a:rPr>
              <a:t>Then we determined levels of performance</a:t>
            </a:r>
            <a:endParaRPr lang="en-NZ" b="1" dirty="0">
              <a:solidFill>
                <a:srgbClr val="000000"/>
              </a:solidFill>
            </a:endParaRPr>
          </a:p>
        </p:txBody>
      </p:sp>
    </p:spTree>
    <p:extLst>
      <p:ext uri="{BB962C8B-B14F-4D97-AF65-F5344CB8AC3E}">
        <p14:creationId xmlns:p14="http://schemas.microsoft.com/office/powerpoint/2010/main" val="3171025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E15BEE-862B-4185-9761-42B7CE77D6C3}" type="slidenum">
              <a:rPr lang="en-NZ" smtClean="0"/>
              <a:pPr/>
              <a:t>31</a:t>
            </a:fld>
            <a:endParaRPr lang="en-NZ" dirty="0"/>
          </a:p>
        </p:txBody>
      </p:sp>
      <p:sp>
        <p:nvSpPr>
          <p:cNvPr id="6" name="Title 7"/>
          <p:cNvSpPr txBox="1">
            <a:spLocks/>
          </p:cNvSpPr>
          <p:nvPr/>
        </p:nvSpPr>
        <p:spPr>
          <a:xfrm>
            <a:off x="467544" y="-27384"/>
            <a:ext cx="8229600"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Rubrics allow for transparent synthesis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34425940"/>
              </p:ext>
            </p:extLst>
          </p:nvPr>
        </p:nvGraphicFramePr>
        <p:xfrm>
          <a:off x="899592" y="1529408"/>
          <a:ext cx="9000999" cy="5328592"/>
        </p:xfrm>
        <a:graphic>
          <a:graphicData uri="http://schemas.openxmlformats.org/presentationml/2006/ole">
            <mc:AlternateContent xmlns:mc="http://schemas.openxmlformats.org/markup-compatibility/2006">
              <mc:Choice xmlns:v="urn:schemas-microsoft-com:vml" Requires="v">
                <p:oleObj spid="_x0000_s176131" name="Document" r:id="rId3" imgW="5613480" imgH="2962080" progId="Word.Document.12">
                  <p:link updateAutomatic="1"/>
                </p:oleObj>
              </mc:Choice>
              <mc:Fallback>
                <p:oleObj name="Document" r:id="rId3" imgW="5613480" imgH="2962080" progId="Word.Document.12">
                  <p:link updateAutomatic="1"/>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29408"/>
                        <a:ext cx="9000999" cy="5328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899592" y="260648"/>
            <a:ext cx="7560840" cy="954107"/>
          </a:xfrm>
          <a:prstGeom prst="rect">
            <a:avLst/>
          </a:prstGeom>
        </p:spPr>
        <p:txBody>
          <a:bodyPr wrap="square">
            <a:spAutoFit/>
          </a:bodyPr>
          <a:lstStyle/>
          <a:p>
            <a:r>
              <a:rPr lang="en-US" sz="2800" dirty="0" smtClean="0"/>
              <a:t>…</a:t>
            </a:r>
            <a:r>
              <a:rPr lang="en-US" sz="2800" dirty="0"/>
              <a:t> F</a:t>
            </a:r>
            <a:r>
              <a:rPr lang="en-US" sz="2800" dirty="0" smtClean="0"/>
              <a:t>or a combination of both </a:t>
            </a:r>
            <a:br>
              <a:rPr lang="en-US" sz="2800" dirty="0" smtClean="0"/>
            </a:br>
            <a:r>
              <a:rPr lang="en-US" sz="2800" dirty="0" smtClean="0"/>
              <a:t>quantitative and qualitative data</a:t>
            </a:r>
            <a:endParaRPr lang="en-NZ" sz="2800" dirty="0"/>
          </a:p>
        </p:txBody>
      </p:sp>
    </p:spTree>
    <p:extLst>
      <p:ext uri="{BB962C8B-B14F-4D97-AF65-F5344CB8AC3E}">
        <p14:creationId xmlns:p14="http://schemas.microsoft.com/office/powerpoint/2010/main" val="1454590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20688"/>
            <a:ext cx="8229600" cy="720080"/>
          </a:xfrm>
        </p:spPr>
        <p:txBody>
          <a:bodyPr>
            <a:normAutofit fontScale="90000"/>
          </a:bodyPr>
          <a:lstStyle/>
          <a:p>
            <a:r>
              <a:rPr lang="en-NZ" dirty="0">
                <a:solidFill>
                  <a:srgbClr val="000000"/>
                </a:solidFill>
              </a:rPr>
              <a:t>Reporting: can summarise </a:t>
            </a:r>
            <a:r>
              <a:rPr lang="en-NZ" dirty="0" smtClean="0">
                <a:solidFill>
                  <a:srgbClr val="000000"/>
                </a:solidFill>
              </a:rPr>
              <a:t/>
            </a:r>
            <a:br>
              <a:rPr lang="en-NZ" dirty="0" smtClean="0">
                <a:solidFill>
                  <a:srgbClr val="000000"/>
                </a:solidFill>
              </a:rPr>
            </a:br>
            <a:r>
              <a:rPr lang="en-NZ" dirty="0" smtClean="0">
                <a:solidFill>
                  <a:srgbClr val="000000"/>
                </a:solidFill>
              </a:rPr>
              <a:t>evaluative </a:t>
            </a:r>
            <a:r>
              <a:rPr lang="en-NZ" dirty="0">
                <a:solidFill>
                  <a:srgbClr val="000000"/>
                </a:solidFill>
              </a:rPr>
              <a:t>criteria level overall </a:t>
            </a:r>
          </a:p>
        </p:txBody>
      </p:sp>
      <p:graphicFrame>
        <p:nvGraphicFramePr>
          <p:cNvPr id="6" name="Object 5"/>
          <p:cNvGraphicFramePr>
            <a:graphicFrameLocks noChangeAspect="1"/>
          </p:cNvGraphicFramePr>
          <p:nvPr>
            <p:extLst>
              <p:ext uri="{D42A27DB-BD31-4B8C-83A1-F6EECF244321}">
                <p14:modId xmlns:p14="http://schemas.microsoft.com/office/powerpoint/2010/main" val="2546965687"/>
              </p:ext>
            </p:extLst>
          </p:nvPr>
        </p:nvGraphicFramePr>
        <p:xfrm>
          <a:off x="683568" y="2155947"/>
          <a:ext cx="9776656" cy="4968552"/>
        </p:xfrm>
        <a:graphic>
          <a:graphicData uri="http://schemas.openxmlformats.org/presentationml/2006/ole">
            <mc:AlternateContent xmlns:mc="http://schemas.openxmlformats.org/markup-compatibility/2006">
              <mc:Choice xmlns:v="urn:schemas-microsoft-com:vml" Requires="v">
                <p:oleObj spid="_x0000_s177155" name="Document" r:id="rId4" imgW="5622840" imgH="2541600" progId="Word.Document.12">
                  <p:link updateAutomatic="1"/>
                </p:oleObj>
              </mc:Choice>
              <mc:Fallback>
                <p:oleObj name="Document" r:id="rId4" imgW="5622840" imgH="2541600" progId="Word.Document.12">
                  <p:link updateAutomatic="1"/>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155947"/>
                        <a:ext cx="9776656" cy="4968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7270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E15BEE-862B-4185-9761-42B7CE77D6C3}" type="slidenum">
              <a:rPr lang="en-NZ" smtClean="0"/>
              <a:pPr/>
              <a:t>33</a:t>
            </a:fld>
            <a:endParaRPr lang="en-NZ"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899592" y="1196752"/>
            <a:ext cx="7776864" cy="4858801"/>
          </a:xfrm>
          <a:prstGeom prst="rect">
            <a:avLst/>
          </a:prstGeom>
          <a:noFill/>
          <a:ln w="9525">
            <a:noFill/>
            <a:miter lim="800000"/>
            <a:headEnd/>
            <a:tailEnd/>
          </a:ln>
        </p:spPr>
      </p:pic>
      <p:sp>
        <p:nvSpPr>
          <p:cNvPr id="7" name="Title 1"/>
          <p:cNvSpPr>
            <a:spLocks noGrp="1"/>
          </p:cNvSpPr>
          <p:nvPr>
            <p:ph type="title"/>
          </p:nvPr>
        </p:nvSpPr>
        <p:spPr>
          <a:xfrm>
            <a:off x="683568" y="404664"/>
            <a:ext cx="8229600" cy="720080"/>
          </a:xfrm>
        </p:spPr>
        <p:txBody>
          <a:bodyPr>
            <a:normAutofit/>
          </a:bodyPr>
          <a:lstStyle/>
          <a:p>
            <a:r>
              <a:rPr lang="en-NZ" sz="3600" dirty="0" smtClean="0">
                <a:solidFill>
                  <a:srgbClr val="000000"/>
                </a:solidFill>
              </a:rPr>
              <a:t>Or can summarise at a lower level</a:t>
            </a:r>
            <a:endParaRPr lang="en-NZ" sz="3600" dirty="0">
              <a:solidFill>
                <a:srgbClr val="000000"/>
              </a:solidFill>
            </a:endParaRPr>
          </a:p>
        </p:txBody>
      </p:sp>
      <p:sp>
        <p:nvSpPr>
          <p:cNvPr id="45059" name="Rectangle 3"/>
          <p:cNvSpPr>
            <a:spLocks noChangeArrowheads="1"/>
          </p:cNvSpPr>
          <p:nvPr/>
        </p:nvSpPr>
        <p:spPr bwMode="auto">
          <a:xfrm>
            <a:off x="1331640" y="6237312"/>
            <a:ext cx="648286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McKegg, K., &amp; Oakden, J. (2009). </a:t>
            </a: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Characteristics of good peer support.</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Wellington: Wellink Trust. (p.15)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6896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Overall evaluative conclusion</a:t>
            </a:r>
            <a:endParaRPr lang="en-US" dirty="0"/>
          </a:p>
        </p:txBody>
      </p:sp>
      <p:sp>
        <p:nvSpPr>
          <p:cNvPr id="3" name="Content Placeholder 2"/>
          <p:cNvSpPr>
            <a:spLocks noGrp="1"/>
          </p:cNvSpPr>
          <p:nvPr>
            <p:ph idx="1"/>
          </p:nvPr>
        </p:nvSpPr>
        <p:spPr>
          <a:xfrm>
            <a:off x="827584" y="1988840"/>
            <a:ext cx="7797552" cy="4525963"/>
          </a:xfrm>
        </p:spPr>
        <p:txBody>
          <a:bodyPr>
            <a:normAutofit/>
          </a:bodyPr>
          <a:lstStyle/>
          <a:p>
            <a:pPr marL="0" indent="0">
              <a:buNone/>
            </a:pPr>
            <a:r>
              <a:rPr lang="en-US" sz="2400" dirty="0" smtClean="0"/>
              <a:t>“…The service shows </a:t>
            </a:r>
            <a:r>
              <a:rPr lang="en-NZ" sz="2400" dirty="0" smtClean="0"/>
              <a:t>great </a:t>
            </a:r>
            <a:r>
              <a:rPr lang="en-NZ" sz="2400" dirty="0"/>
              <a:t>potential to affect significant and lasting change in guests</a:t>
            </a:r>
            <a:r>
              <a:rPr lang="en-AU" sz="2400" dirty="0"/>
              <a:t> </a:t>
            </a:r>
            <a:r>
              <a:rPr lang="en-US" sz="2400" dirty="0" smtClean="0"/>
              <a:t> for the following reasons:</a:t>
            </a:r>
          </a:p>
          <a:p>
            <a:pPr lvl="3"/>
            <a:endParaRPr lang="en-US" sz="1600" dirty="0" smtClean="0"/>
          </a:p>
          <a:p>
            <a:r>
              <a:rPr lang="en-US" sz="2400" dirty="0" smtClean="0"/>
              <a:t>Generally strong on peer skills, relationship building and creating a climate of trust and mutual support focused on recovery</a:t>
            </a:r>
          </a:p>
          <a:p>
            <a:pPr lvl="4"/>
            <a:endParaRPr lang="en-US" sz="1600" dirty="0" smtClean="0"/>
          </a:p>
          <a:p>
            <a:r>
              <a:rPr lang="en-US" sz="2400" dirty="0" smtClean="0"/>
              <a:t>Some management and supervision weaknesses although these were being actively addressed by the </a:t>
            </a:r>
            <a:r>
              <a:rPr lang="en-US" sz="2400" dirty="0" err="1" smtClean="0"/>
              <a:t>organisation</a:t>
            </a:r>
            <a:r>
              <a:rPr lang="en-US" sz="2400" dirty="0" smtClean="0"/>
              <a:t>”</a:t>
            </a:r>
            <a:endParaRPr lang="en-US" sz="2400" dirty="0"/>
          </a:p>
        </p:txBody>
      </p:sp>
    </p:spTree>
    <p:extLst>
      <p:ext uri="{BB962C8B-B14F-4D97-AF65-F5344CB8AC3E}">
        <p14:creationId xmlns:p14="http://schemas.microsoft.com/office/powerpoint/2010/main" val="1243490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285345" cy="1143000"/>
          </a:xfrm>
        </p:spPr>
        <p:txBody>
          <a:bodyPr/>
          <a:lstStyle/>
          <a:p>
            <a:r>
              <a:rPr lang="en-US" dirty="0" smtClean="0"/>
              <a:t>Diabetes prevention</a:t>
            </a:r>
            <a:endParaRPr lang="en-US" dirty="0"/>
          </a:p>
        </p:txBody>
      </p:sp>
      <p:sp>
        <p:nvSpPr>
          <p:cNvPr id="3" name="Content Placeholder 2"/>
          <p:cNvSpPr>
            <a:spLocks noGrp="1"/>
          </p:cNvSpPr>
          <p:nvPr>
            <p:ph idx="1"/>
          </p:nvPr>
        </p:nvSpPr>
        <p:spPr>
          <a:xfrm>
            <a:off x="755650" y="1988840"/>
            <a:ext cx="7931150" cy="4142085"/>
          </a:xfrm>
        </p:spPr>
        <p:txBody>
          <a:bodyPr/>
          <a:lstStyle/>
          <a:p>
            <a:r>
              <a:rPr lang="en-US" dirty="0" smtClean="0"/>
              <a:t>Complex, intractable health issue, at population level</a:t>
            </a:r>
          </a:p>
          <a:p>
            <a:pPr lvl="3"/>
            <a:endParaRPr lang="en-US" dirty="0" smtClean="0"/>
          </a:p>
          <a:p>
            <a:r>
              <a:rPr lang="en-US" dirty="0" smtClean="0"/>
              <a:t>Among Māori in New Zealand, the profile of disease is much worse than for non-</a:t>
            </a:r>
            <a:r>
              <a:rPr lang="en-US" dirty="0" err="1" smtClean="0"/>
              <a:t>Māori</a:t>
            </a:r>
            <a:r>
              <a:rPr lang="en-US" dirty="0" smtClean="0"/>
              <a:t> </a:t>
            </a:r>
          </a:p>
          <a:p>
            <a:pPr lvl="3"/>
            <a:endParaRPr lang="en-US" dirty="0" smtClean="0"/>
          </a:p>
          <a:p>
            <a:r>
              <a:rPr lang="en-US" dirty="0" smtClean="0"/>
              <a:t>Māori health providers – looking for innovative ways of tackling the issue</a:t>
            </a:r>
            <a:endParaRPr lang="en-US" dirty="0"/>
          </a:p>
        </p:txBody>
      </p:sp>
      <p:pic>
        <p:nvPicPr>
          <p:cNvPr id="4" name="Picture 3"/>
          <p:cNvPicPr>
            <a:picLocks noChangeAspect="1"/>
          </p:cNvPicPr>
          <p:nvPr/>
        </p:nvPicPr>
        <p:blipFill>
          <a:blip r:embed="rId2" cstate="print"/>
          <a:stretch>
            <a:fillRect/>
          </a:stretch>
        </p:blipFill>
        <p:spPr>
          <a:xfrm>
            <a:off x="5723801" y="0"/>
            <a:ext cx="3420200" cy="1412776"/>
          </a:xfrm>
          <a:prstGeom prst="rect">
            <a:avLst/>
          </a:prstGeom>
        </p:spPr>
      </p:pic>
    </p:spTree>
    <p:extLst>
      <p:ext uri="{BB962C8B-B14F-4D97-AF65-F5344CB8AC3E}">
        <p14:creationId xmlns:p14="http://schemas.microsoft.com/office/powerpoint/2010/main" val="3261605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model of care</a:t>
            </a:r>
            <a:endParaRPr lang="en-US" dirty="0"/>
          </a:p>
        </p:txBody>
      </p:sp>
      <p:sp>
        <p:nvSpPr>
          <p:cNvPr id="3" name="Content Placeholder 2"/>
          <p:cNvSpPr>
            <a:spLocks noGrp="1"/>
          </p:cNvSpPr>
          <p:nvPr>
            <p:ph idx="1"/>
          </p:nvPr>
        </p:nvSpPr>
        <p:spPr/>
        <p:txBody>
          <a:bodyPr/>
          <a:lstStyle/>
          <a:p>
            <a:r>
              <a:rPr lang="en-NZ" dirty="0"/>
              <a:t>The </a:t>
            </a:r>
            <a:r>
              <a:rPr lang="en-NZ" dirty="0" smtClean="0"/>
              <a:t>new programme model </a:t>
            </a:r>
            <a:r>
              <a:rPr lang="en-NZ" dirty="0"/>
              <a:t>of care </a:t>
            </a:r>
            <a:r>
              <a:rPr lang="en-NZ" dirty="0" smtClean="0"/>
              <a:t>is intended to created a paradigm </a:t>
            </a:r>
            <a:r>
              <a:rPr lang="en-NZ" dirty="0"/>
              <a:t>shift, transforming the more traditional 15 minute general-practice approach to care, to a care pathway and support programme involving a </a:t>
            </a:r>
            <a:r>
              <a:rPr lang="en-NZ" dirty="0" smtClean="0"/>
              <a:t>team working with whānau (families). </a:t>
            </a:r>
            <a:endParaRPr lang="en-AU" dirty="0"/>
          </a:p>
          <a:p>
            <a:endParaRPr lang="en-US" dirty="0"/>
          </a:p>
        </p:txBody>
      </p:sp>
    </p:spTree>
    <p:extLst>
      <p:ext uri="{BB962C8B-B14F-4D97-AF65-F5344CB8AC3E}">
        <p14:creationId xmlns:p14="http://schemas.microsoft.com/office/powerpoint/2010/main" val="3110649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92651772"/>
              </p:ext>
            </p:extLst>
          </p:nvPr>
        </p:nvGraphicFramePr>
        <p:xfrm>
          <a:off x="1310139" y="862280"/>
          <a:ext cx="8590453" cy="587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225973" y="1918472"/>
            <a:ext cx="4389996" cy="3635455"/>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a:p>
        </p:txBody>
      </p:sp>
      <p:sp>
        <p:nvSpPr>
          <p:cNvPr id="8" name="TextBox 7"/>
          <p:cNvSpPr txBox="1"/>
          <p:nvPr/>
        </p:nvSpPr>
        <p:spPr>
          <a:xfrm>
            <a:off x="4640953" y="2348258"/>
            <a:ext cx="1707828" cy="338554"/>
          </a:xfrm>
          <a:prstGeom prst="rect">
            <a:avLst/>
          </a:prstGeom>
          <a:noFill/>
        </p:spPr>
        <p:txBody>
          <a:bodyPr wrap="square" rtlCol="0">
            <a:spAutoFit/>
          </a:bodyPr>
          <a:lstStyle/>
          <a:p>
            <a:r>
              <a:rPr lang="en-US" sz="1600" dirty="0" smtClean="0"/>
              <a:t>Blood Pressure</a:t>
            </a:r>
            <a:endParaRPr lang="en-US" sz="1600" dirty="0"/>
          </a:p>
        </p:txBody>
      </p:sp>
      <p:sp>
        <p:nvSpPr>
          <p:cNvPr id="9" name="TextBox 8"/>
          <p:cNvSpPr txBox="1"/>
          <p:nvPr/>
        </p:nvSpPr>
        <p:spPr>
          <a:xfrm>
            <a:off x="6348781" y="3074550"/>
            <a:ext cx="941496" cy="338554"/>
          </a:xfrm>
          <a:prstGeom prst="rect">
            <a:avLst/>
          </a:prstGeom>
          <a:noFill/>
        </p:spPr>
        <p:txBody>
          <a:bodyPr wrap="square" rtlCol="0">
            <a:spAutoFit/>
          </a:bodyPr>
          <a:lstStyle/>
          <a:p>
            <a:r>
              <a:rPr lang="en-US" sz="1600" dirty="0" smtClean="0"/>
              <a:t>Weight</a:t>
            </a:r>
            <a:endParaRPr lang="en-US" sz="1600" dirty="0"/>
          </a:p>
        </p:txBody>
      </p:sp>
      <p:sp>
        <p:nvSpPr>
          <p:cNvPr id="10" name="TextBox 9"/>
          <p:cNvSpPr txBox="1"/>
          <p:nvPr/>
        </p:nvSpPr>
        <p:spPr>
          <a:xfrm>
            <a:off x="4427474" y="4999929"/>
            <a:ext cx="2159418" cy="584775"/>
          </a:xfrm>
          <a:prstGeom prst="rect">
            <a:avLst/>
          </a:prstGeom>
          <a:noFill/>
        </p:spPr>
        <p:txBody>
          <a:bodyPr wrap="square" rtlCol="0">
            <a:spAutoFit/>
          </a:bodyPr>
          <a:lstStyle/>
          <a:p>
            <a:r>
              <a:rPr lang="en-US" sz="1600" dirty="0" smtClean="0"/>
              <a:t>Waist measurement</a:t>
            </a:r>
            <a:endParaRPr lang="en-US" sz="1600" dirty="0"/>
          </a:p>
        </p:txBody>
      </p:sp>
      <p:sp>
        <p:nvSpPr>
          <p:cNvPr id="11" name="TextBox 10"/>
          <p:cNvSpPr txBox="1"/>
          <p:nvPr/>
        </p:nvSpPr>
        <p:spPr>
          <a:xfrm>
            <a:off x="3347864" y="3108963"/>
            <a:ext cx="1126137" cy="338554"/>
          </a:xfrm>
          <a:prstGeom prst="rect">
            <a:avLst/>
          </a:prstGeom>
          <a:noFill/>
        </p:spPr>
        <p:txBody>
          <a:bodyPr wrap="square" rtlCol="0">
            <a:spAutoFit/>
          </a:bodyPr>
          <a:lstStyle/>
          <a:p>
            <a:r>
              <a:rPr lang="en-US" sz="1600" dirty="0" smtClean="0"/>
              <a:t>HBa1c</a:t>
            </a:r>
            <a:endParaRPr lang="en-US" sz="1600" dirty="0"/>
          </a:p>
        </p:txBody>
      </p:sp>
      <p:sp>
        <p:nvSpPr>
          <p:cNvPr id="12" name="TextBox 11"/>
          <p:cNvSpPr txBox="1"/>
          <p:nvPr/>
        </p:nvSpPr>
        <p:spPr>
          <a:xfrm>
            <a:off x="2699792" y="4140637"/>
            <a:ext cx="1544309" cy="338554"/>
          </a:xfrm>
          <a:prstGeom prst="rect">
            <a:avLst/>
          </a:prstGeom>
          <a:noFill/>
        </p:spPr>
        <p:txBody>
          <a:bodyPr wrap="square" rtlCol="0">
            <a:spAutoFit/>
          </a:bodyPr>
          <a:lstStyle/>
          <a:p>
            <a:r>
              <a:rPr lang="en-US" sz="1600" dirty="0" smtClean="0"/>
              <a:t>Cholesterol</a:t>
            </a:r>
            <a:endParaRPr lang="en-US" sz="1600" dirty="0"/>
          </a:p>
        </p:txBody>
      </p:sp>
      <p:sp>
        <p:nvSpPr>
          <p:cNvPr id="13" name="TextBox 12"/>
          <p:cNvSpPr txBox="1"/>
          <p:nvPr/>
        </p:nvSpPr>
        <p:spPr>
          <a:xfrm>
            <a:off x="6543101" y="4328302"/>
            <a:ext cx="853915" cy="584775"/>
          </a:xfrm>
          <a:prstGeom prst="rect">
            <a:avLst/>
          </a:prstGeom>
          <a:noFill/>
        </p:spPr>
        <p:txBody>
          <a:bodyPr wrap="square" rtlCol="0">
            <a:spAutoFit/>
          </a:bodyPr>
          <a:lstStyle/>
          <a:p>
            <a:r>
              <a:rPr lang="en-US" sz="1600" dirty="0" smtClean="0"/>
              <a:t>CV risk</a:t>
            </a:r>
            <a:endParaRPr lang="en-US" sz="1600" dirty="0"/>
          </a:p>
        </p:txBody>
      </p:sp>
      <p:sp>
        <p:nvSpPr>
          <p:cNvPr id="16" name="Oval 15"/>
          <p:cNvSpPr/>
          <p:nvPr/>
        </p:nvSpPr>
        <p:spPr>
          <a:xfrm>
            <a:off x="4208521" y="2894770"/>
            <a:ext cx="2378371" cy="19925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Clinically Secure</a:t>
            </a:r>
            <a:endParaRPr lang="en-US" b="1" dirty="0"/>
          </a:p>
        </p:txBody>
      </p:sp>
      <p:sp>
        <p:nvSpPr>
          <p:cNvPr id="2" name="TextBox 1"/>
          <p:cNvSpPr txBox="1"/>
          <p:nvPr/>
        </p:nvSpPr>
        <p:spPr>
          <a:xfrm>
            <a:off x="683568" y="215949"/>
            <a:ext cx="8216371" cy="1077218"/>
          </a:xfrm>
          <a:prstGeom prst="rect">
            <a:avLst/>
          </a:prstGeom>
          <a:noFill/>
        </p:spPr>
        <p:txBody>
          <a:bodyPr wrap="square" rtlCol="0">
            <a:spAutoFit/>
          </a:bodyPr>
          <a:lstStyle/>
          <a:p>
            <a:r>
              <a:rPr lang="en-US" sz="3200" dirty="0" smtClean="0"/>
              <a:t>7 Outcome Domains – essential </a:t>
            </a:r>
            <a:br>
              <a:rPr lang="en-US" sz="3200" dirty="0" smtClean="0"/>
            </a:br>
            <a:r>
              <a:rPr lang="en-US" sz="3200" dirty="0" smtClean="0"/>
              <a:t> for wellness</a:t>
            </a:r>
            <a:endParaRPr lang="en-US" sz="3200" dirty="0"/>
          </a:p>
        </p:txBody>
      </p:sp>
    </p:spTree>
    <p:extLst>
      <p:ext uri="{BB962C8B-B14F-4D97-AF65-F5344CB8AC3E}">
        <p14:creationId xmlns:p14="http://schemas.microsoft.com/office/powerpoint/2010/main" val="3128040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Each outcome domain has 5 levels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4443"/>
              </p:ext>
            </p:extLst>
          </p:nvPr>
        </p:nvGraphicFramePr>
        <p:xfrm>
          <a:off x="457200" y="1600200"/>
          <a:ext cx="7970981" cy="4942840"/>
        </p:xfrm>
        <a:graphic>
          <a:graphicData uri="http://schemas.openxmlformats.org/drawingml/2006/table">
            <a:tbl>
              <a:tblPr firstRow="1" bandRow="1">
                <a:tableStyleId>{21E4AEA4-8DFA-4A89-87EB-49C32662AFE0}</a:tableStyleId>
              </a:tblPr>
              <a:tblGrid>
                <a:gridCol w="1546773"/>
                <a:gridCol w="3212104"/>
                <a:gridCol w="3212104"/>
              </a:tblGrid>
              <a:tr h="37084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Levels</a:t>
                      </a:r>
                    </a:p>
                    <a:p>
                      <a:endParaRPr lang="en-US" sz="1600" dirty="0"/>
                    </a:p>
                  </a:txBody>
                  <a:tcPr/>
                </a:tc>
                <a:tc gridSpan="2">
                  <a:txBody>
                    <a:bodyPr/>
                    <a:lstStyle/>
                    <a:p>
                      <a:pPr algn="ctr"/>
                      <a:r>
                        <a:rPr lang="en-US" sz="1600" dirty="0" smtClean="0"/>
                        <a:t>Evaluative</a:t>
                      </a:r>
                      <a:r>
                        <a:rPr lang="en-US" sz="1600" baseline="0" dirty="0" smtClean="0"/>
                        <a:t> criteria </a:t>
                      </a:r>
                      <a:endParaRPr lang="en-US" sz="1600" dirty="0"/>
                    </a:p>
                  </a:txBody>
                  <a:tcPr/>
                </a:tc>
                <a:tc hMerge="1">
                  <a:txBody>
                    <a:bodyPr/>
                    <a:lstStyle/>
                    <a:p>
                      <a:pPr algn="ctr"/>
                      <a:endParaRPr lang="en-US" dirty="0"/>
                    </a:p>
                  </a:txBody>
                  <a:tcPr/>
                </a:tc>
              </a:tr>
              <a:tr h="370840">
                <a:tc vMerge="1">
                  <a:txBody>
                    <a:bodyPr/>
                    <a:lstStyle/>
                    <a:p>
                      <a:endParaRPr lang="en-US" dirty="0"/>
                    </a:p>
                  </a:txBody>
                  <a:tcPr/>
                </a:tc>
                <a:tc>
                  <a:txBody>
                    <a:bodyPr/>
                    <a:lstStyle/>
                    <a:p>
                      <a:pPr algn="ctr"/>
                      <a:r>
                        <a:rPr lang="en-US" sz="1600" b="1" baseline="0" dirty="0" smtClean="0"/>
                        <a:t>L</a:t>
                      </a:r>
                      <a:r>
                        <a:rPr lang="en-US" sz="1600" b="1" dirty="0" smtClean="0"/>
                        <a:t>iving healthy</a:t>
                      </a:r>
                      <a:r>
                        <a:rPr lang="en-US" sz="1600" b="1" baseline="0" dirty="0" smtClean="0"/>
                        <a:t> lifestyles</a:t>
                      </a:r>
                      <a:endParaRPr lang="en-US" sz="1600" b="1" dirty="0"/>
                    </a:p>
                  </a:txBody>
                  <a:tcPr/>
                </a:tc>
                <a:tc>
                  <a:txBody>
                    <a:bodyPr/>
                    <a:lstStyle/>
                    <a:p>
                      <a:pPr algn="ctr"/>
                      <a:r>
                        <a:rPr lang="en-US" sz="1600" b="1" dirty="0" smtClean="0"/>
                        <a:t>Participating fully in society</a:t>
                      </a:r>
                      <a:endParaRPr lang="en-US" sz="1600" b="1" dirty="0"/>
                    </a:p>
                  </a:txBody>
                  <a:tcPr/>
                </a:tc>
              </a:tr>
              <a:tr h="370840">
                <a:tc>
                  <a:txBody>
                    <a:bodyPr/>
                    <a:lstStyle/>
                    <a:p>
                      <a:r>
                        <a:rPr lang="en-US" sz="1600" b="0" dirty="0" smtClean="0"/>
                        <a:t>Self Reliance</a:t>
                      </a:r>
                      <a:r>
                        <a:rPr lang="en-US" sz="1600" b="0" baseline="0" dirty="0" smtClean="0"/>
                        <a:t> / reaching full potential</a:t>
                      </a:r>
                    </a:p>
                    <a:p>
                      <a:endParaRPr lang="en-US" sz="1600" b="1" dirty="0"/>
                    </a:p>
                  </a:txBody>
                  <a:tcPr/>
                </a:tc>
                <a:tc rowSpan="5">
                  <a:txBody>
                    <a:bodyPr/>
                    <a:lstStyle/>
                    <a:p>
                      <a:pPr lvl="0"/>
                      <a:r>
                        <a:rPr lang="en-US" sz="1600" kern="1200" dirty="0" smtClean="0">
                          <a:solidFill>
                            <a:schemeClr val="dk1"/>
                          </a:solidFill>
                          <a:effectLst/>
                          <a:latin typeface="+mn-lt"/>
                          <a:ea typeface="+mn-ea"/>
                          <a:cs typeface="+mn-cs"/>
                        </a:rPr>
                        <a:t>Increased </a:t>
                      </a:r>
                      <a:r>
                        <a:rPr lang="en-US" sz="1600" b="1" kern="1200" dirty="0" smtClean="0">
                          <a:solidFill>
                            <a:schemeClr val="dk1"/>
                          </a:solidFill>
                          <a:effectLst/>
                          <a:latin typeface="+mn-lt"/>
                          <a:ea typeface="+mn-ea"/>
                          <a:cs typeface="+mn-cs"/>
                        </a:rPr>
                        <a:t>participation</a:t>
                      </a:r>
                      <a:r>
                        <a:rPr lang="en-US" sz="1600" kern="1200" dirty="0" smtClean="0">
                          <a:solidFill>
                            <a:schemeClr val="dk1"/>
                          </a:solidFill>
                          <a:effectLst/>
                          <a:latin typeface="+mn-lt"/>
                          <a:ea typeface="+mn-ea"/>
                          <a:cs typeface="+mn-cs"/>
                        </a:rPr>
                        <a:t> in sport and recreational physical activity </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Improved </a:t>
                      </a:r>
                      <a:r>
                        <a:rPr lang="en-US" sz="1600" b="1" kern="1200" dirty="0" smtClean="0">
                          <a:solidFill>
                            <a:schemeClr val="dk1"/>
                          </a:solidFill>
                          <a:effectLst/>
                          <a:latin typeface="+mn-lt"/>
                          <a:ea typeface="+mn-ea"/>
                          <a:cs typeface="+mn-cs"/>
                        </a:rPr>
                        <a:t>choices made about consumption</a:t>
                      </a:r>
                      <a:r>
                        <a:rPr lang="en-US" sz="1600" kern="1200" dirty="0" smtClean="0">
                          <a:solidFill>
                            <a:schemeClr val="dk1"/>
                          </a:solidFill>
                          <a:effectLst/>
                          <a:latin typeface="+mn-lt"/>
                          <a:ea typeface="+mn-ea"/>
                          <a:cs typeface="+mn-cs"/>
                        </a:rPr>
                        <a:t> of healthy food and other substances</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Strengthened ability to</a:t>
                      </a:r>
                      <a:r>
                        <a:rPr lang="en-US" sz="1600" b="1" kern="1200" dirty="0" smtClean="0">
                          <a:solidFill>
                            <a:schemeClr val="dk1"/>
                          </a:solidFill>
                          <a:effectLst/>
                          <a:latin typeface="+mn-lt"/>
                          <a:ea typeface="+mn-ea"/>
                          <a:cs typeface="+mn-cs"/>
                        </a:rPr>
                        <a:t> access support</a:t>
                      </a:r>
                      <a:r>
                        <a:rPr lang="en-US" sz="1600" kern="1200" dirty="0" smtClean="0">
                          <a:solidFill>
                            <a:schemeClr val="dk1"/>
                          </a:solidFill>
                          <a:effectLst/>
                          <a:latin typeface="+mn-lt"/>
                          <a:ea typeface="+mn-ea"/>
                          <a:cs typeface="+mn-cs"/>
                        </a:rPr>
                        <a:t> when needed</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Improved </a:t>
                      </a:r>
                      <a:r>
                        <a:rPr lang="en-US" sz="1600" kern="1200" dirty="0" err="1" smtClean="0">
                          <a:solidFill>
                            <a:schemeClr val="dk1"/>
                          </a:solidFill>
                          <a:effectLst/>
                          <a:latin typeface="+mn-lt"/>
                          <a:ea typeface="+mn-ea"/>
                          <a:cs typeface="+mn-cs"/>
                        </a:rPr>
                        <a:t>whānau</a:t>
                      </a:r>
                      <a:r>
                        <a:rPr lang="en-US" sz="1600" kern="1200" dirty="0" smtClean="0">
                          <a:solidFill>
                            <a:schemeClr val="dk1"/>
                          </a:solidFill>
                          <a:effectLst/>
                          <a:latin typeface="+mn-lt"/>
                          <a:ea typeface="+mn-ea"/>
                          <a:cs typeface="+mn-cs"/>
                        </a:rPr>
                        <a:t> </a:t>
                      </a:r>
                      <a:r>
                        <a:rPr lang="en-US" sz="1600" b="1" kern="1200" dirty="0" smtClean="0">
                          <a:solidFill>
                            <a:schemeClr val="dk1"/>
                          </a:solidFill>
                          <a:effectLst/>
                          <a:latin typeface="+mn-lt"/>
                          <a:ea typeface="+mn-ea"/>
                          <a:cs typeface="+mn-cs"/>
                        </a:rPr>
                        <a:t>connectedness</a:t>
                      </a:r>
                      <a:r>
                        <a:rPr lang="en-US" sz="1600" kern="1200" dirty="0" smtClean="0">
                          <a:solidFill>
                            <a:schemeClr val="dk1"/>
                          </a:solidFill>
                          <a:effectLst/>
                          <a:latin typeface="+mn-lt"/>
                          <a:ea typeface="+mn-ea"/>
                          <a:cs typeface="+mn-cs"/>
                        </a:rPr>
                        <a:t> </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Greater ability to </a:t>
                      </a:r>
                      <a:r>
                        <a:rPr lang="en-US" sz="1600" b="1" kern="1200" dirty="0" smtClean="0">
                          <a:solidFill>
                            <a:schemeClr val="dk1"/>
                          </a:solidFill>
                          <a:effectLst/>
                          <a:latin typeface="+mn-lt"/>
                          <a:ea typeface="+mn-ea"/>
                          <a:cs typeface="+mn-cs"/>
                        </a:rPr>
                        <a:t>maintain safety</a:t>
                      </a:r>
                      <a:r>
                        <a:rPr lang="en-US" sz="1600" kern="1200" dirty="0" smtClean="0">
                          <a:solidFill>
                            <a:schemeClr val="dk1"/>
                          </a:solidFill>
                          <a:effectLst/>
                          <a:latin typeface="+mn-lt"/>
                          <a:ea typeface="+mn-ea"/>
                          <a:cs typeface="+mn-cs"/>
                        </a:rPr>
                        <a:t> (emotional, mental, spiritual and physical)</a:t>
                      </a:r>
                      <a:endParaRPr lang="en-AU" sz="1600" kern="1200" dirty="0" smtClean="0">
                        <a:solidFill>
                          <a:schemeClr val="dk1"/>
                        </a:solidFill>
                        <a:effectLst/>
                        <a:latin typeface="+mn-lt"/>
                        <a:ea typeface="+mn-ea"/>
                        <a:cs typeface="+mn-cs"/>
                      </a:endParaRPr>
                    </a:p>
                    <a:p>
                      <a:pPr algn="ctr"/>
                      <a:endParaRPr lang="en-US" sz="1600" dirty="0"/>
                    </a:p>
                  </a:txBody>
                  <a:tcPr/>
                </a:tc>
                <a:tc rowSpan="5">
                  <a:txBody>
                    <a:bodyPr/>
                    <a:lstStyle/>
                    <a:p>
                      <a:pPr lvl="0"/>
                      <a:r>
                        <a:rPr lang="en-US" sz="1600" kern="1200" dirty="0" smtClean="0">
                          <a:solidFill>
                            <a:schemeClr val="dk1"/>
                          </a:solidFill>
                          <a:effectLst/>
                          <a:latin typeface="+mn-lt"/>
                          <a:ea typeface="+mn-ea"/>
                          <a:cs typeface="+mn-cs"/>
                        </a:rPr>
                        <a:t>Increased </a:t>
                      </a:r>
                      <a:r>
                        <a:rPr lang="en-US" sz="1600" b="1" kern="1200" dirty="0" smtClean="0">
                          <a:solidFill>
                            <a:schemeClr val="dk1"/>
                          </a:solidFill>
                          <a:effectLst/>
                          <a:latin typeface="+mn-lt"/>
                          <a:ea typeface="+mn-ea"/>
                          <a:cs typeface="+mn-cs"/>
                        </a:rPr>
                        <a:t>recognition of </a:t>
                      </a:r>
                      <a:r>
                        <a:rPr lang="en-US" sz="1600" b="1" kern="1200" dirty="0" err="1" smtClean="0">
                          <a:solidFill>
                            <a:schemeClr val="dk1"/>
                          </a:solidFill>
                          <a:effectLst/>
                          <a:latin typeface="+mn-lt"/>
                          <a:ea typeface="+mn-ea"/>
                          <a:cs typeface="+mn-cs"/>
                        </a:rPr>
                        <a:t>whānau</a:t>
                      </a:r>
                      <a:r>
                        <a:rPr lang="en-US" sz="1600" b="1" kern="1200" dirty="0" smtClean="0">
                          <a:solidFill>
                            <a:schemeClr val="dk1"/>
                          </a:solidFill>
                          <a:effectLst/>
                          <a:latin typeface="+mn-lt"/>
                          <a:ea typeface="+mn-ea"/>
                          <a:cs typeface="+mn-cs"/>
                        </a:rPr>
                        <a:t> assets and strengths</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Improved </a:t>
                      </a:r>
                      <a:r>
                        <a:rPr lang="en-US" sz="1600" b="1" kern="1200" dirty="0" smtClean="0">
                          <a:solidFill>
                            <a:schemeClr val="dk1"/>
                          </a:solidFill>
                          <a:effectLst/>
                          <a:latin typeface="+mn-lt"/>
                          <a:ea typeface="+mn-ea"/>
                          <a:cs typeface="+mn-cs"/>
                        </a:rPr>
                        <a:t>educational opportunities and success </a:t>
                      </a:r>
                      <a:r>
                        <a:rPr lang="en-US" sz="1600" kern="1200" dirty="0" smtClean="0">
                          <a:solidFill>
                            <a:schemeClr val="dk1"/>
                          </a:solidFill>
                          <a:effectLst/>
                          <a:latin typeface="+mn-lt"/>
                          <a:ea typeface="+mn-ea"/>
                          <a:cs typeface="+mn-cs"/>
                        </a:rPr>
                        <a:t>among </a:t>
                      </a:r>
                      <a:r>
                        <a:rPr lang="en-US" sz="1600" kern="1200" dirty="0" err="1" smtClean="0">
                          <a:solidFill>
                            <a:schemeClr val="dk1"/>
                          </a:solidFill>
                          <a:effectLst/>
                          <a:latin typeface="+mn-lt"/>
                          <a:ea typeface="+mn-ea"/>
                          <a:cs typeface="+mn-cs"/>
                        </a:rPr>
                        <a:t>whānau</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Strengthened ability to </a:t>
                      </a:r>
                      <a:r>
                        <a:rPr lang="en-US" sz="1600" b="1" kern="1200" dirty="0" smtClean="0">
                          <a:solidFill>
                            <a:schemeClr val="dk1"/>
                          </a:solidFill>
                          <a:effectLst/>
                          <a:latin typeface="+mn-lt"/>
                          <a:ea typeface="+mn-ea"/>
                          <a:cs typeface="+mn-cs"/>
                        </a:rPr>
                        <a:t>connect and engage</a:t>
                      </a:r>
                      <a:r>
                        <a:rPr lang="en-US" sz="1600" kern="1200" dirty="0" smtClean="0">
                          <a:solidFill>
                            <a:schemeClr val="dk1"/>
                          </a:solidFill>
                          <a:effectLst/>
                          <a:latin typeface="+mn-lt"/>
                          <a:ea typeface="+mn-ea"/>
                          <a:cs typeface="+mn-cs"/>
                        </a:rPr>
                        <a:t> in and with community and </a:t>
                      </a:r>
                      <a:r>
                        <a:rPr lang="en-US" sz="1600" kern="1200" dirty="0" err="1" smtClean="0">
                          <a:solidFill>
                            <a:schemeClr val="dk1"/>
                          </a:solidFill>
                          <a:effectLst/>
                          <a:latin typeface="+mn-lt"/>
                          <a:ea typeface="+mn-ea"/>
                          <a:cs typeface="+mn-cs"/>
                        </a:rPr>
                        <a:t>whānau</a:t>
                      </a:r>
                      <a:r>
                        <a:rPr lang="en-US" sz="1600" kern="1200" dirty="0" smtClean="0">
                          <a:solidFill>
                            <a:schemeClr val="dk1"/>
                          </a:solidFill>
                          <a:effectLst/>
                          <a:latin typeface="+mn-lt"/>
                          <a:ea typeface="+mn-ea"/>
                          <a:cs typeface="+mn-cs"/>
                        </a:rPr>
                        <a:t> activities</a:t>
                      </a:r>
                      <a:endParaRPr lang="en-AU" sz="1600" kern="1200" dirty="0" smtClean="0">
                        <a:solidFill>
                          <a:schemeClr val="dk1"/>
                        </a:solidFill>
                        <a:effectLst/>
                        <a:latin typeface="+mn-lt"/>
                        <a:ea typeface="+mn-ea"/>
                        <a:cs typeface="+mn-cs"/>
                      </a:endParaRPr>
                    </a:p>
                    <a:p>
                      <a:pPr lvl="0"/>
                      <a:r>
                        <a:rPr lang="en-US" sz="1600" kern="1200" dirty="0" smtClean="0">
                          <a:solidFill>
                            <a:schemeClr val="dk1"/>
                          </a:solidFill>
                          <a:effectLst/>
                          <a:latin typeface="+mn-lt"/>
                          <a:ea typeface="+mn-ea"/>
                          <a:cs typeface="+mn-cs"/>
                        </a:rPr>
                        <a:t>Greater abilities and confidence to </a:t>
                      </a:r>
                      <a:r>
                        <a:rPr lang="en-US" sz="1600" b="1" kern="1200" dirty="0" smtClean="0">
                          <a:solidFill>
                            <a:schemeClr val="dk1"/>
                          </a:solidFill>
                          <a:effectLst/>
                          <a:latin typeface="+mn-lt"/>
                          <a:ea typeface="+mn-ea"/>
                          <a:cs typeface="+mn-cs"/>
                        </a:rPr>
                        <a:t>advocate </a:t>
                      </a:r>
                      <a:r>
                        <a:rPr lang="en-US" sz="1600" kern="1200" dirty="0" smtClean="0">
                          <a:solidFill>
                            <a:schemeClr val="dk1"/>
                          </a:solidFill>
                          <a:effectLst/>
                          <a:latin typeface="+mn-lt"/>
                          <a:ea typeface="+mn-ea"/>
                          <a:cs typeface="+mn-cs"/>
                        </a:rPr>
                        <a:t>for </a:t>
                      </a:r>
                      <a:r>
                        <a:rPr lang="en-US" sz="1600" kern="1200" dirty="0" err="1" smtClean="0">
                          <a:solidFill>
                            <a:schemeClr val="dk1"/>
                          </a:solidFill>
                          <a:effectLst/>
                          <a:latin typeface="+mn-lt"/>
                          <a:ea typeface="+mn-ea"/>
                          <a:cs typeface="+mn-cs"/>
                        </a:rPr>
                        <a:t>whānau</a:t>
                      </a:r>
                      <a:r>
                        <a:rPr lang="en-US" sz="1600" kern="1200" dirty="0" smtClean="0">
                          <a:solidFill>
                            <a:schemeClr val="dk1"/>
                          </a:solidFill>
                          <a:effectLst/>
                          <a:latin typeface="+mn-lt"/>
                          <a:ea typeface="+mn-ea"/>
                          <a:cs typeface="+mn-cs"/>
                        </a:rPr>
                        <a:t> needs and aspirations</a:t>
                      </a:r>
                      <a:endParaRPr lang="en-AU" sz="1600" kern="1200" dirty="0" smtClean="0">
                        <a:solidFill>
                          <a:schemeClr val="dk1"/>
                        </a:solidFill>
                        <a:effectLst/>
                        <a:latin typeface="+mn-lt"/>
                        <a:ea typeface="+mn-ea"/>
                        <a:cs typeface="+mn-cs"/>
                      </a:endParaRPr>
                    </a:p>
                    <a:p>
                      <a:pPr algn="ctr"/>
                      <a:endParaRPr lang="en-US" sz="1600" dirty="0"/>
                    </a:p>
                  </a:txBody>
                  <a:tcPr/>
                </a:tc>
              </a:tr>
              <a:tr h="370840">
                <a:tc>
                  <a:txBody>
                    <a:bodyPr/>
                    <a:lstStyle/>
                    <a:p>
                      <a:r>
                        <a:rPr lang="en-US" sz="1600" dirty="0" smtClean="0"/>
                        <a:t>Wellbeing</a:t>
                      </a:r>
                    </a:p>
                    <a:p>
                      <a:endParaRPr lang="en-US" sz="1600" dirty="0"/>
                    </a:p>
                  </a:txBody>
                  <a:tcPr/>
                </a:tc>
                <a:tc vMerge="1">
                  <a:txBody>
                    <a:bodyPr/>
                    <a:lstStyle/>
                    <a:p>
                      <a:pPr algn="ctr"/>
                      <a:endParaRPr lang="en-US" dirty="0"/>
                    </a:p>
                  </a:txBody>
                  <a:tcPr/>
                </a:tc>
                <a:tc vMerge="1">
                  <a:txBody>
                    <a:bodyPr/>
                    <a:lstStyle/>
                    <a:p>
                      <a:pPr algn="ctr"/>
                      <a:endParaRPr lang="en-US" dirty="0"/>
                    </a:p>
                  </a:txBody>
                  <a:tcPr/>
                </a:tc>
              </a:tr>
              <a:tr h="370840">
                <a:tc>
                  <a:txBody>
                    <a:bodyPr/>
                    <a:lstStyle/>
                    <a:p>
                      <a:r>
                        <a:rPr lang="en-US" sz="1600" dirty="0" smtClean="0"/>
                        <a:t>Recognition</a:t>
                      </a:r>
                      <a:r>
                        <a:rPr lang="en-US" sz="1600" baseline="0" dirty="0" smtClean="0"/>
                        <a:t> and Belief</a:t>
                      </a:r>
                      <a:endParaRPr lang="en-US" sz="1600" dirty="0"/>
                    </a:p>
                  </a:txBody>
                  <a:tcPr/>
                </a:tc>
                <a:tc vMerge="1">
                  <a:txBody>
                    <a:bodyPr/>
                    <a:lstStyle/>
                    <a:p>
                      <a:pPr algn="ctr"/>
                      <a:endParaRPr lang="en-US" dirty="0"/>
                    </a:p>
                  </a:txBody>
                  <a:tcPr/>
                </a:tc>
                <a:tc vMerge="1">
                  <a:txBody>
                    <a:bodyPr/>
                    <a:lstStyle/>
                    <a:p>
                      <a:pPr algn="ctr"/>
                      <a:endParaRPr lang="en-US" dirty="0"/>
                    </a:p>
                  </a:txBody>
                  <a:tcPr/>
                </a:tc>
              </a:tr>
              <a:tr h="370840">
                <a:tc>
                  <a:txBody>
                    <a:bodyPr/>
                    <a:lstStyle/>
                    <a:p>
                      <a:r>
                        <a:rPr lang="en-US" sz="1600" dirty="0" smtClean="0"/>
                        <a:t>Awakening / awareness</a:t>
                      </a:r>
                      <a:endParaRPr lang="en-US" sz="1600" dirty="0"/>
                    </a:p>
                  </a:txBody>
                  <a:tcPr/>
                </a:tc>
                <a:tc vMerge="1">
                  <a:txBody>
                    <a:bodyPr/>
                    <a:lstStyle/>
                    <a:p>
                      <a:pPr algn="ctr"/>
                      <a:endParaRPr lang="en-US" dirty="0"/>
                    </a:p>
                  </a:txBody>
                  <a:tcPr/>
                </a:tc>
                <a:tc vMerge="1">
                  <a:txBody>
                    <a:bodyPr/>
                    <a:lstStyle/>
                    <a:p>
                      <a:pPr algn="ctr"/>
                      <a:endParaRPr lang="en-US" dirty="0"/>
                    </a:p>
                  </a:txBody>
                  <a:tcPr/>
                </a:tc>
              </a:tr>
              <a:tr h="370840">
                <a:tc>
                  <a:txBody>
                    <a:bodyPr/>
                    <a:lstStyle/>
                    <a:p>
                      <a:r>
                        <a:rPr lang="en-US" sz="1600" dirty="0" err="1" smtClean="0"/>
                        <a:t>Unwakened</a:t>
                      </a:r>
                      <a:r>
                        <a:rPr lang="en-US" sz="1600" dirty="0" smtClean="0"/>
                        <a:t> / untapped potential </a:t>
                      </a:r>
                      <a:endParaRPr lang="en-US" sz="1600" dirty="0"/>
                    </a:p>
                  </a:txBody>
                  <a:tcPr/>
                </a:tc>
                <a:tc vMerge="1">
                  <a:txBody>
                    <a:bodyPr/>
                    <a:lstStyle/>
                    <a:p>
                      <a:pPr algn="ct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2088663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Whānau</a:t>
            </a:r>
            <a:r>
              <a:rPr lang="en-US" dirty="0" smtClean="0"/>
              <a:t> are self assessing</a:t>
            </a:r>
            <a:endParaRPr lang="en-US" dirty="0"/>
          </a:p>
        </p:txBody>
      </p:sp>
      <p:pic>
        <p:nvPicPr>
          <p:cNvPr id="7" name="Content Placeholder 6"/>
          <p:cNvPicPr>
            <a:picLocks noGrp="1" noChangeAspect="1"/>
          </p:cNvPicPr>
          <p:nvPr>
            <p:ph idx="1"/>
          </p:nvPr>
        </p:nvPicPr>
        <p:blipFill>
          <a:blip r:embed="rId2" cstate="print"/>
          <a:srcRect t="-12161" b="-12161"/>
          <a:stretch>
            <a:fillRect/>
          </a:stretch>
        </p:blipFill>
        <p:spPr>
          <a:xfrm>
            <a:off x="11906" y="1196752"/>
            <a:ext cx="9396050" cy="5256584"/>
          </a:xfrm>
        </p:spPr>
      </p:pic>
    </p:spTree>
    <p:extLst>
      <p:ext uri="{BB962C8B-B14F-4D97-AF65-F5344CB8AC3E}">
        <p14:creationId xmlns:p14="http://schemas.microsoft.com/office/powerpoint/2010/main" val="97748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smtClean="0"/>
              <a:t>Much so-called ‘evaluation’</a:t>
            </a:r>
            <a:br>
              <a:rPr lang="en-NZ" sz="4000" dirty="0" smtClean="0"/>
            </a:br>
            <a:r>
              <a:rPr lang="en-NZ" sz="4000" dirty="0" smtClean="0"/>
              <a:t>skips this “how good is good” step</a:t>
            </a:r>
            <a:endParaRPr lang="en-NZ" sz="4000" dirty="0"/>
          </a:p>
        </p:txBody>
      </p:sp>
      <p:pic>
        <p:nvPicPr>
          <p:cNvPr id="7" name="Content Placeholder 6" descr="inkblot.jpg"/>
          <p:cNvPicPr>
            <a:picLocks noGrp="1" noChangeAspect="1"/>
          </p:cNvPicPr>
          <p:nvPr>
            <p:ph idx="1"/>
          </p:nvPr>
        </p:nvPicPr>
        <p:blipFill>
          <a:blip r:embed="rId3" cstate="print"/>
          <a:stretch>
            <a:fillRect/>
          </a:stretch>
        </p:blipFill>
        <p:spPr>
          <a:xfrm>
            <a:off x="3995936" y="1484784"/>
            <a:ext cx="5148064" cy="4530725"/>
          </a:xfrm>
        </p:spPr>
      </p:pic>
      <p:sp>
        <p:nvSpPr>
          <p:cNvPr id="4" name="Date Placeholder 3"/>
          <p:cNvSpPr>
            <a:spLocks noGrp="1"/>
          </p:cNvSpPr>
          <p:nvPr>
            <p:ph type="dt" sz="half" idx="10"/>
          </p:nvPr>
        </p:nvSpPr>
        <p:spPr/>
        <p:txBody>
          <a:bodyPr/>
          <a:lstStyle/>
          <a:p>
            <a:pPr>
              <a:defRPr/>
            </a:pPr>
            <a:r>
              <a:rPr lang="en-US" smtClean="0"/>
              <a:t>Sept 1 2011</a:t>
            </a:r>
            <a:endParaRPr lang="en-US"/>
          </a:p>
        </p:txBody>
      </p:sp>
      <p:sp>
        <p:nvSpPr>
          <p:cNvPr id="5" name="Footer Placeholder 4"/>
          <p:cNvSpPr>
            <a:spLocks noGrp="1"/>
          </p:cNvSpPr>
          <p:nvPr>
            <p:ph type="ftr" sz="quarter" idx="11"/>
          </p:nvPr>
        </p:nvSpPr>
        <p:spPr/>
        <p:txBody>
          <a:bodyPr/>
          <a:lstStyle/>
          <a:p>
            <a:pPr>
              <a:defRPr/>
            </a:pPr>
            <a:r>
              <a:rPr lang="en-NZ" smtClean="0"/>
              <a:t>AES 2011 - The Rubric Revolution</a:t>
            </a:r>
            <a:endParaRPr lang="en-US"/>
          </a:p>
        </p:txBody>
      </p:sp>
      <p:sp>
        <p:nvSpPr>
          <p:cNvPr id="6" name="Slide Number Placeholder 5"/>
          <p:cNvSpPr>
            <a:spLocks noGrp="1"/>
          </p:cNvSpPr>
          <p:nvPr>
            <p:ph type="sldNum" sz="quarter" idx="12"/>
          </p:nvPr>
        </p:nvSpPr>
        <p:spPr/>
        <p:txBody>
          <a:bodyPr/>
          <a:lstStyle/>
          <a:p>
            <a:pPr>
              <a:defRPr/>
            </a:pPr>
            <a:fld id="{BC8F2556-C572-4F0E-BC07-6707867E11FE}" type="slidenum">
              <a:rPr lang="en-US" smtClean="0"/>
              <a:pPr>
                <a:defRPr/>
              </a:pPr>
              <a:t>4</a:t>
            </a:fld>
            <a:endParaRPr lang="en-US"/>
          </a:p>
        </p:txBody>
      </p:sp>
      <p:sp>
        <p:nvSpPr>
          <p:cNvPr id="8" name="TextBox 7"/>
          <p:cNvSpPr txBox="1"/>
          <p:nvPr/>
        </p:nvSpPr>
        <p:spPr>
          <a:xfrm>
            <a:off x="971600" y="5157192"/>
            <a:ext cx="5222905" cy="707886"/>
          </a:xfrm>
          <a:prstGeom prst="rect">
            <a:avLst/>
          </a:prstGeom>
          <a:noFill/>
        </p:spPr>
        <p:txBody>
          <a:bodyPr wrap="none" rtlCol="0">
            <a:spAutoFit/>
          </a:bodyPr>
          <a:lstStyle/>
          <a:p>
            <a:r>
              <a:rPr lang="en-NZ" sz="4000" b="1" i="1" dirty="0" smtClean="0">
                <a:solidFill>
                  <a:srgbClr val="006600"/>
                </a:solidFill>
              </a:rPr>
              <a:t>“You work it out”</a:t>
            </a:r>
            <a:endParaRPr lang="en-NZ" sz="4000" b="1" i="1" dirty="0">
              <a:solidFill>
                <a:srgbClr val="0066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tips, tricks and traps </a:t>
            </a:r>
            <a:br>
              <a:rPr lang="en-US" dirty="0" smtClean="0"/>
            </a:br>
            <a:r>
              <a:rPr lang="en-US" dirty="0" smtClean="0"/>
              <a:t>when developing rubrics</a:t>
            </a:r>
            <a:endParaRPr lang="en-US" dirty="0"/>
          </a:p>
        </p:txBody>
      </p:sp>
      <p:sp>
        <p:nvSpPr>
          <p:cNvPr id="3" name="Content Placeholder 2"/>
          <p:cNvSpPr>
            <a:spLocks noGrp="1"/>
          </p:cNvSpPr>
          <p:nvPr>
            <p:ph idx="1"/>
          </p:nvPr>
        </p:nvSpPr>
        <p:spPr/>
        <p:txBody>
          <a:bodyPr/>
          <a:lstStyle/>
          <a:p>
            <a:pPr>
              <a:spcBef>
                <a:spcPts val="1200"/>
              </a:spcBef>
            </a:pPr>
            <a:r>
              <a:rPr lang="en-US" dirty="0" smtClean="0"/>
              <a:t>Context really matters</a:t>
            </a:r>
          </a:p>
          <a:p>
            <a:pPr>
              <a:spcBef>
                <a:spcPts val="1200"/>
              </a:spcBef>
            </a:pPr>
            <a:r>
              <a:rPr lang="en-US" dirty="0" smtClean="0"/>
              <a:t>Getting the right people in the room is important</a:t>
            </a:r>
          </a:p>
          <a:p>
            <a:pPr>
              <a:spcBef>
                <a:spcPts val="1200"/>
              </a:spcBef>
            </a:pPr>
            <a:r>
              <a:rPr lang="en-US" dirty="0" smtClean="0"/>
              <a:t>Language is important for acceptance and use - </a:t>
            </a:r>
            <a:r>
              <a:rPr lang="en-US" dirty="0"/>
              <a:t>Rubrics are sexy. But </a:t>
            </a:r>
            <a:r>
              <a:rPr lang="en-US" dirty="0" smtClean="0"/>
              <a:t>‘rubrics’ </a:t>
            </a:r>
            <a:r>
              <a:rPr lang="en-US" dirty="0"/>
              <a:t>is NOT a sexy </a:t>
            </a:r>
            <a:r>
              <a:rPr lang="en-US" dirty="0" smtClean="0"/>
              <a:t>word!!</a:t>
            </a:r>
          </a:p>
          <a:p>
            <a:pPr>
              <a:spcBef>
                <a:spcPts val="1200"/>
              </a:spcBef>
            </a:pPr>
            <a:r>
              <a:rPr lang="en-US" dirty="0" smtClean="0"/>
              <a:t>Directionality isn’t a trivial issue</a:t>
            </a:r>
          </a:p>
          <a:p>
            <a:pPr>
              <a:spcBef>
                <a:spcPts val="1200"/>
              </a:spcBef>
            </a:pPr>
            <a:r>
              <a:rPr lang="en-US" dirty="0" smtClean="0"/>
              <a:t>Don’t overcomplicate it</a:t>
            </a:r>
          </a:p>
          <a:p>
            <a:endParaRPr lang="en-US" dirty="0"/>
          </a:p>
        </p:txBody>
      </p:sp>
    </p:spTree>
    <p:extLst>
      <p:ext uri="{BB962C8B-B14F-4D97-AF65-F5344CB8AC3E}">
        <p14:creationId xmlns:p14="http://schemas.microsoft.com/office/powerpoint/2010/main" val="1504445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NZ" smtClean="0"/>
              <a:t>AES 2011 - The Rubric Revolution</a:t>
            </a:r>
            <a:endParaRPr lang="en-US" smtClean="0"/>
          </a:p>
        </p:txBody>
      </p:sp>
      <p:sp>
        <p:nvSpPr>
          <p:cNvPr id="23555" name="Slide Number Placeholder 5"/>
          <p:cNvSpPr>
            <a:spLocks noGrp="1"/>
          </p:cNvSpPr>
          <p:nvPr>
            <p:ph type="sldNum" sz="quarter" idx="12"/>
          </p:nvPr>
        </p:nvSpPr>
        <p:spPr>
          <a:noFill/>
        </p:spPr>
        <p:txBody>
          <a:bodyPr/>
          <a:lstStyle/>
          <a:p>
            <a:fld id="{DCE34C77-BEFE-43D6-BD47-61CBF9745E40}" type="slidenum">
              <a:rPr lang="en-US" smtClean="0"/>
              <a:pPr/>
              <a:t>41</a:t>
            </a:fld>
            <a:endParaRPr lang="en-US" dirty="0" smtClean="0"/>
          </a:p>
        </p:txBody>
      </p:sp>
      <p:sp>
        <p:nvSpPr>
          <p:cNvPr id="23556" name="Rectangle 2"/>
          <p:cNvSpPr>
            <a:spLocks noGrp="1" noChangeArrowheads="1"/>
          </p:cNvSpPr>
          <p:nvPr>
            <p:ph type="title"/>
          </p:nvPr>
        </p:nvSpPr>
        <p:spPr>
          <a:xfrm>
            <a:off x="755650" y="0"/>
            <a:ext cx="7920806" cy="1417638"/>
          </a:xfrm>
          <a:noFill/>
        </p:spPr>
        <p:txBody>
          <a:bodyPr/>
          <a:lstStyle/>
          <a:p>
            <a:pPr eaLnBrk="1" hangingPunct="1"/>
            <a:r>
              <a:rPr lang="en-NZ" sz="4000" dirty="0" smtClean="0"/>
              <a:t>The value of rubrics</a:t>
            </a:r>
            <a:endParaRPr lang="en-US" sz="4000" dirty="0" smtClean="0"/>
          </a:p>
        </p:txBody>
      </p:sp>
      <p:sp>
        <p:nvSpPr>
          <p:cNvPr id="23557" name="Rectangle 3"/>
          <p:cNvSpPr>
            <a:spLocks noGrp="1" noChangeArrowheads="1"/>
          </p:cNvSpPr>
          <p:nvPr>
            <p:ph type="body" idx="1"/>
          </p:nvPr>
        </p:nvSpPr>
        <p:spPr>
          <a:xfrm>
            <a:off x="755650" y="1600200"/>
            <a:ext cx="7776790" cy="4781550"/>
          </a:xfrm>
        </p:spPr>
        <p:txBody>
          <a:bodyPr/>
          <a:lstStyle/>
          <a:p>
            <a:pPr eaLnBrk="1" hangingPunct="1">
              <a:spcBef>
                <a:spcPts val="1800"/>
              </a:spcBef>
            </a:pPr>
            <a:r>
              <a:rPr lang="en-NZ" sz="2400" dirty="0" smtClean="0"/>
              <a:t>Versatile – they work well for:</a:t>
            </a:r>
            <a:endParaRPr lang="en-NZ" sz="2000" dirty="0" smtClean="0"/>
          </a:p>
          <a:p>
            <a:pPr lvl="1" eaLnBrk="1" hangingPunct="1"/>
            <a:r>
              <a:rPr lang="en-NZ" sz="1800" dirty="0" smtClean="0"/>
              <a:t>participatory or ‘independent’ evaluation</a:t>
            </a:r>
          </a:p>
          <a:p>
            <a:pPr lvl="1" eaLnBrk="1" hangingPunct="1"/>
            <a:r>
              <a:rPr lang="en-NZ" sz="1800" dirty="0" smtClean="0"/>
              <a:t>“fairly quick and fairly clean” or in-depth analysis</a:t>
            </a:r>
          </a:p>
          <a:p>
            <a:pPr lvl="1" eaLnBrk="1" hangingPunct="1"/>
            <a:r>
              <a:rPr lang="en-NZ" sz="1800" dirty="0" smtClean="0"/>
              <a:t>qualitative, quantitative – but especially good for mixed methods </a:t>
            </a:r>
          </a:p>
          <a:p>
            <a:pPr lvl="1" eaLnBrk="1" hangingPunct="1"/>
            <a:r>
              <a:rPr lang="en-NZ" sz="1800" dirty="0" smtClean="0"/>
              <a:t>needs assessment (baseline) and outcomes</a:t>
            </a:r>
          </a:p>
          <a:p>
            <a:pPr lvl="1" eaLnBrk="1" hangingPunct="1"/>
            <a:r>
              <a:rPr lang="en-NZ" sz="1800" dirty="0" smtClean="0"/>
              <a:t>overviews and drilldown</a:t>
            </a:r>
          </a:p>
          <a:p>
            <a:pPr lvl="1" eaLnBrk="1" hangingPunct="1"/>
            <a:endParaRPr lang="en-NZ" sz="1800" dirty="0" smtClean="0"/>
          </a:p>
          <a:p>
            <a:pPr eaLnBrk="1" hangingPunct="1">
              <a:spcBef>
                <a:spcPts val="600"/>
              </a:spcBef>
            </a:pPr>
            <a:r>
              <a:rPr lang="en-NZ" sz="2400" dirty="0" smtClean="0"/>
              <a:t>Build shared understanding of what constitutes ‘effectiveness’ – provided you get the </a:t>
            </a:r>
            <a:r>
              <a:rPr lang="en-NZ" sz="2400" dirty="0" err="1" smtClean="0"/>
              <a:t>languaging</a:t>
            </a:r>
            <a:r>
              <a:rPr lang="en-NZ" sz="2400" dirty="0" smtClean="0"/>
              <a:t> right!</a:t>
            </a:r>
          </a:p>
        </p:txBody>
      </p:sp>
      <p:sp>
        <p:nvSpPr>
          <p:cNvPr id="6" name="Date Placeholder 5"/>
          <p:cNvSpPr>
            <a:spLocks noGrp="1"/>
          </p:cNvSpPr>
          <p:nvPr>
            <p:ph type="dt" sz="half" idx="10"/>
          </p:nvPr>
        </p:nvSpPr>
        <p:spPr/>
        <p:txBody>
          <a:bodyPr/>
          <a:lstStyle/>
          <a:p>
            <a:pPr>
              <a:defRPr/>
            </a:pPr>
            <a:r>
              <a:rPr lang="en-US" smtClean="0"/>
              <a:t>Sept 1 2011</a:t>
            </a: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value of rubrics</a:t>
            </a:r>
            <a:endParaRPr lang="en-NZ" dirty="0"/>
          </a:p>
        </p:txBody>
      </p:sp>
      <p:sp>
        <p:nvSpPr>
          <p:cNvPr id="3" name="Content Placeholder 2"/>
          <p:cNvSpPr>
            <a:spLocks noGrp="1"/>
          </p:cNvSpPr>
          <p:nvPr>
            <p:ph idx="1"/>
          </p:nvPr>
        </p:nvSpPr>
        <p:spPr/>
        <p:txBody>
          <a:bodyPr/>
          <a:lstStyle/>
          <a:p>
            <a:pPr eaLnBrk="1" hangingPunct="1">
              <a:spcBef>
                <a:spcPts val="600"/>
              </a:spcBef>
            </a:pPr>
            <a:r>
              <a:rPr lang="en-NZ" sz="2400" dirty="0" smtClean="0"/>
              <a:t>Serious about values - perfect for ensuring community, cultural &amp; organizational values/aspirations incorporated</a:t>
            </a:r>
          </a:p>
          <a:p>
            <a:pPr eaLnBrk="1" hangingPunct="1">
              <a:spcBef>
                <a:spcPts val="600"/>
              </a:spcBef>
            </a:pPr>
            <a:r>
              <a:rPr lang="en-NZ" sz="2400" dirty="0" smtClean="0"/>
              <a:t>Identify multiple levels of performance and progress, not just one vaguely ‘acceptable’ level</a:t>
            </a:r>
          </a:p>
          <a:p>
            <a:pPr eaLnBrk="1" hangingPunct="1">
              <a:spcBef>
                <a:spcPts val="600"/>
              </a:spcBef>
            </a:pPr>
            <a:r>
              <a:rPr lang="en-NZ" sz="2400" dirty="0" smtClean="0"/>
              <a:t>Cover the vast majority of the process or outcome domain =&gt; largely </a:t>
            </a:r>
            <a:r>
              <a:rPr lang="en-NZ" sz="2400" dirty="0" err="1" smtClean="0"/>
              <a:t>unmanipulable</a:t>
            </a:r>
            <a:endParaRPr lang="en-NZ" sz="2400" dirty="0" smtClean="0"/>
          </a:p>
          <a:p>
            <a:endParaRPr lang="en-NZ" sz="2400" dirty="0"/>
          </a:p>
        </p:txBody>
      </p:sp>
      <p:sp>
        <p:nvSpPr>
          <p:cNvPr id="4" name="Date Placeholder 3"/>
          <p:cNvSpPr>
            <a:spLocks noGrp="1"/>
          </p:cNvSpPr>
          <p:nvPr>
            <p:ph type="dt" sz="half" idx="10"/>
          </p:nvPr>
        </p:nvSpPr>
        <p:spPr/>
        <p:txBody>
          <a:bodyPr/>
          <a:lstStyle/>
          <a:p>
            <a:pPr>
              <a:defRPr/>
            </a:pPr>
            <a:r>
              <a:rPr lang="en-US" smtClean="0"/>
              <a:t>Sept 1 2011</a:t>
            </a:r>
            <a:endParaRPr lang="en-US"/>
          </a:p>
        </p:txBody>
      </p:sp>
      <p:sp>
        <p:nvSpPr>
          <p:cNvPr id="5" name="Footer Placeholder 4"/>
          <p:cNvSpPr>
            <a:spLocks noGrp="1"/>
          </p:cNvSpPr>
          <p:nvPr>
            <p:ph type="ftr" sz="quarter" idx="11"/>
          </p:nvPr>
        </p:nvSpPr>
        <p:spPr/>
        <p:txBody>
          <a:bodyPr/>
          <a:lstStyle/>
          <a:p>
            <a:pPr>
              <a:defRPr/>
            </a:pPr>
            <a:r>
              <a:rPr lang="en-NZ" smtClean="0"/>
              <a:t>AES 2011 - The Rubric Revolution</a:t>
            </a:r>
            <a:endParaRPr lang="en-US"/>
          </a:p>
        </p:txBody>
      </p:sp>
      <p:sp>
        <p:nvSpPr>
          <p:cNvPr id="6" name="Slide Number Placeholder 5"/>
          <p:cNvSpPr>
            <a:spLocks noGrp="1"/>
          </p:cNvSpPr>
          <p:nvPr>
            <p:ph type="sldNum" sz="quarter" idx="12"/>
          </p:nvPr>
        </p:nvSpPr>
        <p:spPr/>
        <p:txBody>
          <a:bodyPr/>
          <a:lstStyle/>
          <a:p>
            <a:pPr>
              <a:defRPr/>
            </a:pPr>
            <a:fld id="{BC8F2556-C572-4F0E-BC07-6707867E11F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r>
              <a:rPr lang="en-US" smtClean="0"/>
              <a:t>Sept 1 2011</a:t>
            </a:r>
            <a:endParaRPr lang="en-US" dirty="0"/>
          </a:p>
        </p:txBody>
      </p:sp>
      <p:sp>
        <p:nvSpPr>
          <p:cNvPr id="26626" name="Footer Placeholder 4"/>
          <p:cNvSpPr>
            <a:spLocks noGrp="1"/>
          </p:cNvSpPr>
          <p:nvPr>
            <p:ph type="ftr" sz="quarter" idx="11"/>
          </p:nvPr>
        </p:nvSpPr>
        <p:spPr>
          <a:noFill/>
        </p:spPr>
        <p:txBody>
          <a:bodyPr/>
          <a:lstStyle/>
          <a:p>
            <a:r>
              <a:rPr lang="en-NZ" smtClean="0"/>
              <a:t>AES 2011 - The Rubric Revolution</a:t>
            </a:r>
            <a:endParaRPr lang="en-US" smtClean="0"/>
          </a:p>
        </p:txBody>
      </p:sp>
      <p:sp>
        <p:nvSpPr>
          <p:cNvPr id="26627" name="Slide Number Placeholder 5"/>
          <p:cNvSpPr>
            <a:spLocks noGrp="1"/>
          </p:cNvSpPr>
          <p:nvPr>
            <p:ph type="sldNum" sz="quarter" idx="12"/>
          </p:nvPr>
        </p:nvSpPr>
        <p:spPr>
          <a:noFill/>
        </p:spPr>
        <p:txBody>
          <a:bodyPr/>
          <a:lstStyle/>
          <a:p>
            <a:fld id="{BDD62822-1225-4DDC-BC23-4565D5E60420}" type="slidenum">
              <a:rPr lang="en-US" smtClean="0"/>
              <a:pPr/>
              <a:t>43</a:t>
            </a:fld>
            <a:endParaRPr lang="en-US" smtClean="0"/>
          </a:p>
        </p:txBody>
      </p:sp>
      <p:sp>
        <p:nvSpPr>
          <p:cNvPr id="26628" name="Rectangle 2"/>
          <p:cNvSpPr>
            <a:spLocks noGrp="1" noChangeArrowheads="1"/>
          </p:cNvSpPr>
          <p:nvPr>
            <p:ph type="title"/>
          </p:nvPr>
        </p:nvSpPr>
        <p:spPr/>
        <p:txBody>
          <a:bodyPr/>
          <a:lstStyle/>
          <a:p>
            <a:pPr eaLnBrk="1" hangingPunct="1"/>
            <a:r>
              <a:rPr lang="en-NZ" smtClean="0"/>
              <a:t>References and resources </a:t>
            </a:r>
            <a:endParaRPr lang="en-GB" smtClean="0"/>
          </a:p>
        </p:txBody>
      </p:sp>
      <p:sp>
        <p:nvSpPr>
          <p:cNvPr id="26629" name="Rectangle 3"/>
          <p:cNvSpPr>
            <a:spLocks noGrp="1" noChangeArrowheads="1"/>
          </p:cNvSpPr>
          <p:nvPr>
            <p:ph type="body" idx="1"/>
          </p:nvPr>
        </p:nvSpPr>
        <p:spPr>
          <a:xfrm>
            <a:off x="827584" y="1484784"/>
            <a:ext cx="8137525" cy="5112568"/>
          </a:xfrm>
          <a:solidFill>
            <a:schemeClr val="bg1"/>
          </a:solidFill>
        </p:spPr>
        <p:txBody>
          <a:bodyPr/>
          <a:lstStyle/>
          <a:p>
            <a:pPr eaLnBrk="1" hangingPunct="1"/>
            <a:r>
              <a:rPr lang="en-NZ" sz="2000" dirty="0" smtClean="0"/>
              <a:t>Davidson, E. J. (2004). </a:t>
            </a:r>
            <a:r>
              <a:rPr lang="en-NZ" sz="2000" i="1" dirty="0" smtClean="0"/>
              <a:t>Evaluation </a:t>
            </a:r>
            <a:br>
              <a:rPr lang="en-NZ" sz="2000" i="1" dirty="0" smtClean="0"/>
            </a:br>
            <a:r>
              <a:rPr lang="en-NZ" sz="2000" i="1" dirty="0" smtClean="0"/>
              <a:t>methodology basics: The nuts and </a:t>
            </a:r>
            <a:br>
              <a:rPr lang="en-NZ" sz="2000" i="1" dirty="0" smtClean="0"/>
            </a:br>
            <a:r>
              <a:rPr lang="en-NZ" sz="2000" i="1" dirty="0" smtClean="0"/>
              <a:t>bolts of sound evaluation. </a:t>
            </a:r>
            <a:r>
              <a:rPr lang="en-NZ" sz="2000" dirty="0" smtClean="0"/>
              <a:t>Thousand </a:t>
            </a:r>
            <a:br>
              <a:rPr lang="en-NZ" sz="2000" dirty="0" smtClean="0"/>
            </a:br>
            <a:r>
              <a:rPr lang="en-NZ" sz="2000" dirty="0" smtClean="0"/>
              <a:t>Oaks, CA: Sage.</a:t>
            </a:r>
            <a:endParaRPr lang="en-NZ" sz="2000" i="1" dirty="0" smtClean="0"/>
          </a:p>
          <a:p>
            <a:pPr lvl="6">
              <a:buNone/>
            </a:pPr>
            <a:r>
              <a:rPr lang="en-NZ" dirty="0" smtClean="0"/>
              <a:t>	</a:t>
            </a:r>
          </a:p>
          <a:p>
            <a:r>
              <a:rPr lang="en-NZ" sz="2000" dirty="0" smtClean="0"/>
              <a:t>Measurable Gains Framework rubrics </a:t>
            </a:r>
            <a:br>
              <a:rPr lang="en-NZ" sz="2000" dirty="0" smtClean="0"/>
            </a:br>
            <a:r>
              <a:rPr lang="en-NZ" sz="2000" dirty="0" smtClean="0"/>
              <a:t>downloadable from http://tiny.cc/kahikitia</a:t>
            </a:r>
          </a:p>
          <a:p>
            <a:pPr lvl="4"/>
            <a:endParaRPr lang="en-NZ" sz="1400" dirty="0" smtClean="0"/>
          </a:p>
          <a:p>
            <a:r>
              <a:rPr lang="en-NZ" sz="2000" dirty="0" smtClean="0"/>
              <a:t>Self-review tool for schools: Focus on students achieving below curriculum expectations in literacy http://tiny.cc/literacytool </a:t>
            </a:r>
          </a:p>
          <a:p>
            <a:pPr lvl="4" eaLnBrk="1" hangingPunct="1"/>
            <a:endParaRPr lang="en-NZ" sz="1200" dirty="0" smtClean="0"/>
          </a:p>
          <a:p>
            <a:pPr eaLnBrk="1" hangingPunct="1"/>
            <a:r>
              <a:rPr lang="en-NZ" sz="2000" dirty="0" smtClean="0"/>
              <a:t>Genuine Evaluation blog (Jane Davidson &amp; </a:t>
            </a:r>
            <a:br>
              <a:rPr lang="en-NZ" sz="2000" dirty="0" smtClean="0"/>
            </a:br>
            <a:r>
              <a:rPr lang="en-NZ" sz="2000" dirty="0" smtClean="0"/>
              <a:t>Patricia Rogers) http://GenuineEvaluation.com</a:t>
            </a:r>
            <a:endParaRPr lang="en-NZ" sz="1800" dirty="0" smtClean="0"/>
          </a:p>
          <a:p>
            <a:pPr lvl="4" eaLnBrk="1" hangingPunct="1"/>
            <a:endParaRPr lang="en-NZ" sz="1200" dirty="0" smtClean="0"/>
          </a:p>
          <a:p>
            <a:pPr eaLnBrk="1" hangingPunct="1"/>
            <a:r>
              <a:rPr lang="en-NZ" sz="2000" dirty="0" smtClean="0"/>
              <a:t>Jane’s website: http://RealEvaluation.com</a:t>
            </a:r>
          </a:p>
          <a:p>
            <a:pPr lvl="8"/>
            <a:endParaRPr lang="en-NZ" sz="1200" i="1" dirty="0" smtClean="0"/>
          </a:p>
          <a:p>
            <a:pPr eaLnBrk="1" hangingPunct="1"/>
            <a:endParaRPr lang="en-NZ" sz="1800" dirty="0" smtClean="0"/>
          </a:p>
        </p:txBody>
      </p:sp>
      <p:pic>
        <p:nvPicPr>
          <p:cNvPr id="26630" name="Picture 4" descr="emb"/>
          <p:cNvPicPr>
            <a:picLocks noChangeAspect="1" noChangeArrowheads="1"/>
          </p:cNvPicPr>
          <p:nvPr/>
        </p:nvPicPr>
        <p:blipFill>
          <a:blip r:embed="rId2" cstate="print"/>
          <a:srcRect/>
          <a:stretch>
            <a:fillRect/>
          </a:stretch>
        </p:blipFill>
        <p:spPr bwMode="auto">
          <a:xfrm>
            <a:off x="7164288" y="764704"/>
            <a:ext cx="1732533" cy="2588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7813"/>
            <a:ext cx="8208838" cy="1139825"/>
          </a:xfrm>
        </p:spPr>
        <p:txBody>
          <a:bodyPr/>
          <a:lstStyle/>
          <a:p>
            <a:r>
              <a:rPr lang="en-NZ" sz="4000" dirty="0" smtClean="0"/>
              <a:t>Others do it with smoke &amp; mirrors ...</a:t>
            </a:r>
            <a:endParaRPr lang="en-NZ" sz="4000" dirty="0"/>
          </a:p>
        </p:txBody>
      </p:sp>
      <p:sp>
        <p:nvSpPr>
          <p:cNvPr id="4" name="Date Placeholder 3"/>
          <p:cNvSpPr>
            <a:spLocks noGrp="1"/>
          </p:cNvSpPr>
          <p:nvPr>
            <p:ph type="dt" sz="half" idx="10"/>
          </p:nvPr>
        </p:nvSpPr>
        <p:spPr/>
        <p:txBody>
          <a:bodyPr/>
          <a:lstStyle/>
          <a:p>
            <a:pPr>
              <a:defRPr/>
            </a:pPr>
            <a:r>
              <a:rPr lang="en-US" smtClean="0"/>
              <a:t>Sept 1 2011</a:t>
            </a:r>
            <a:endParaRPr lang="en-US"/>
          </a:p>
        </p:txBody>
      </p:sp>
      <p:sp>
        <p:nvSpPr>
          <p:cNvPr id="5" name="Footer Placeholder 4"/>
          <p:cNvSpPr>
            <a:spLocks noGrp="1"/>
          </p:cNvSpPr>
          <p:nvPr>
            <p:ph type="ftr" sz="quarter" idx="11"/>
          </p:nvPr>
        </p:nvSpPr>
        <p:spPr/>
        <p:txBody>
          <a:bodyPr/>
          <a:lstStyle/>
          <a:p>
            <a:pPr>
              <a:defRPr/>
            </a:pPr>
            <a:r>
              <a:rPr lang="en-NZ" smtClean="0"/>
              <a:t>AES 2011 - The Rubric Revolution</a:t>
            </a:r>
            <a:endParaRPr lang="en-US"/>
          </a:p>
        </p:txBody>
      </p:sp>
      <p:sp>
        <p:nvSpPr>
          <p:cNvPr id="6" name="Slide Number Placeholder 5"/>
          <p:cNvSpPr>
            <a:spLocks noGrp="1"/>
          </p:cNvSpPr>
          <p:nvPr>
            <p:ph type="sldNum" sz="quarter" idx="12"/>
          </p:nvPr>
        </p:nvSpPr>
        <p:spPr/>
        <p:txBody>
          <a:bodyPr/>
          <a:lstStyle/>
          <a:p>
            <a:pPr>
              <a:defRPr/>
            </a:pPr>
            <a:fld id="{BC8F2556-C572-4F0E-BC07-6707867E11FE}" type="slidenum">
              <a:rPr lang="en-US" smtClean="0"/>
              <a:pPr>
                <a:defRPr/>
              </a:pPr>
              <a:t>5</a:t>
            </a:fld>
            <a:endParaRPr lang="en-US"/>
          </a:p>
        </p:txBody>
      </p:sp>
      <p:pic>
        <p:nvPicPr>
          <p:cNvPr id="13" name="Picture 12" descr="eyeofgodnebula.jpg"/>
          <p:cNvPicPr>
            <a:picLocks noChangeAspect="1"/>
          </p:cNvPicPr>
          <p:nvPr/>
        </p:nvPicPr>
        <p:blipFill>
          <a:blip r:embed="rId3" cstate="print"/>
          <a:stretch>
            <a:fillRect/>
          </a:stretch>
        </p:blipFill>
        <p:spPr>
          <a:xfrm>
            <a:off x="4499992" y="1700808"/>
            <a:ext cx="3810000" cy="3810000"/>
          </a:xfrm>
          <a:prstGeom prst="rect">
            <a:avLst/>
          </a:prstGeom>
        </p:spPr>
      </p:pic>
      <p:sp>
        <p:nvSpPr>
          <p:cNvPr id="7" name="TextBox 6"/>
          <p:cNvSpPr txBox="1"/>
          <p:nvPr/>
        </p:nvSpPr>
        <p:spPr>
          <a:xfrm>
            <a:off x="683568" y="2780928"/>
            <a:ext cx="3732112" cy="1384995"/>
          </a:xfrm>
          <a:prstGeom prst="rect">
            <a:avLst/>
          </a:prstGeom>
          <a:noFill/>
        </p:spPr>
        <p:txBody>
          <a:bodyPr wrap="none" rtlCol="0">
            <a:spAutoFit/>
          </a:bodyPr>
          <a:lstStyle/>
          <a:p>
            <a:pPr algn="ctr"/>
            <a:r>
              <a:rPr lang="en-NZ" sz="2800" b="1" i="1" dirty="0" smtClean="0">
                <a:solidFill>
                  <a:srgbClr val="006600"/>
                </a:solidFill>
              </a:rPr>
              <a:t>“I looked upon it </a:t>
            </a:r>
            <a:br>
              <a:rPr lang="en-NZ" sz="2800" b="1" i="1" dirty="0" smtClean="0">
                <a:solidFill>
                  <a:srgbClr val="006600"/>
                </a:solidFill>
              </a:rPr>
            </a:br>
            <a:r>
              <a:rPr lang="en-NZ" sz="2800" b="1" i="1" dirty="0" smtClean="0">
                <a:solidFill>
                  <a:srgbClr val="006600"/>
                </a:solidFill>
              </a:rPr>
              <a:t>and saw that </a:t>
            </a:r>
            <a:br>
              <a:rPr lang="en-NZ" sz="2800" b="1" i="1" dirty="0" smtClean="0">
                <a:solidFill>
                  <a:srgbClr val="006600"/>
                </a:solidFill>
              </a:rPr>
            </a:br>
            <a:r>
              <a:rPr lang="en-NZ" sz="2800" b="1" i="1" dirty="0" smtClean="0">
                <a:solidFill>
                  <a:srgbClr val="006600"/>
                </a:solidFill>
              </a:rPr>
              <a:t>it was good”</a:t>
            </a:r>
            <a:endParaRPr lang="en-NZ" sz="2800" b="1" i="1" dirty="0">
              <a:solidFill>
                <a:srgbClr val="0066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7813"/>
            <a:ext cx="8208838" cy="1139825"/>
          </a:xfrm>
        </p:spPr>
        <p:txBody>
          <a:bodyPr/>
          <a:lstStyle/>
          <a:p>
            <a:r>
              <a:rPr lang="en-NZ" sz="4000" dirty="0" smtClean="0"/>
              <a:t>Rubrics are an attempt to be</a:t>
            </a:r>
            <a:br>
              <a:rPr lang="en-NZ" sz="4000" dirty="0" smtClean="0"/>
            </a:br>
            <a:r>
              <a:rPr lang="en-NZ" sz="4000" dirty="0" smtClean="0"/>
              <a:t>systematic and transparent about it</a:t>
            </a:r>
            <a:endParaRPr lang="en-NZ" sz="4000" dirty="0"/>
          </a:p>
        </p:txBody>
      </p:sp>
      <p:sp>
        <p:nvSpPr>
          <p:cNvPr id="4" name="Date Placeholder 3"/>
          <p:cNvSpPr>
            <a:spLocks noGrp="1"/>
          </p:cNvSpPr>
          <p:nvPr>
            <p:ph type="dt" sz="half" idx="10"/>
          </p:nvPr>
        </p:nvSpPr>
        <p:spPr/>
        <p:txBody>
          <a:bodyPr/>
          <a:lstStyle/>
          <a:p>
            <a:pPr>
              <a:defRPr/>
            </a:pPr>
            <a:r>
              <a:rPr lang="en-US" smtClean="0"/>
              <a:t>Sept 1 2011</a:t>
            </a:r>
            <a:endParaRPr lang="en-US"/>
          </a:p>
        </p:txBody>
      </p:sp>
      <p:sp>
        <p:nvSpPr>
          <p:cNvPr id="5" name="Footer Placeholder 4"/>
          <p:cNvSpPr>
            <a:spLocks noGrp="1"/>
          </p:cNvSpPr>
          <p:nvPr>
            <p:ph type="ftr" sz="quarter" idx="11"/>
          </p:nvPr>
        </p:nvSpPr>
        <p:spPr/>
        <p:txBody>
          <a:bodyPr/>
          <a:lstStyle/>
          <a:p>
            <a:pPr>
              <a:defRPr/>
            </a:pPr>
            <a:r>
              <a:rPr lang="en-NZ" smtClean="0"/>
              <a:t>AES 2011 - The Rubric Revolution</a:t>
            </a:r>
            <a:endParaRPr lang="en-US"/>
          </a:p>
        </p:txBody>
      </p:sp>
      <p:sp>
        <p:nvSpPr>
          <p:cNvPr id="6" name="Slide Number Placeholder 5"/>
          <p:cNvSpPr>
            <a:spLocks noGrp="1"/>
          </p:cNvSpPr>
          <p:nvPr>
            <p:ph type="sldNum" sz="quarter" idx="12"/>
          </p:nvPr>
        </p:nvSpPr>
        <p:spPr/>
        <p:txBody>
          <a:bodyPr/>
          <a:lstStyle/>
          <a:p>
            <a:pPr>
              <a:defRPr/>
            </a:pPr>
            <a:fld id="{BC8F2556-C572-4F0E-BC07-6707867E11FE}" type="slidenum">
              <a:rPr lang="en-US" smtClean="0"/>
              <a:pPr>
                <a:defRPr/>
              </a:pPr>
              <a:t>6</a:t>
            </a:fld>
            <a:endParaRPr lang="en-US" dirty="0"/>
          </a:p>
        </p:txBody>
      </p:sp>
      <p:pic>
        <p:nvPicPr>
          <p:cNvPr id="5122" name="Picture 2" descr="C:\Users\Jane Davidson\AppData\Local\Microsoft\Windows\Temporary Internet Files\Content.IE5\HWDBYHL1\MP900422225[1].jpg"/>
          <p:cNvPicPr>
            <a:picLocks noChangeAspect="1" noChangeArrowheads="1"/>
          </p:cNvPicPr>
          <p:nvPr/>
        </p:nvPicPr>
        <p:blipFill>
          <a:blip r:embed="rId3" cstate="print"/>
          <a:srcRect/>
          <a:stretch>
            <a:fillRect/>
          </a:stretch>
        </p:blipFill>
        <p:spPr bwMode="auto">
          <a:xfrm>
            <a:off x="1403648" y="4077072"/>
            <a:ext cx="3025517" cy="2016224"/>
          </a:xfrm>
          <a:prstGeom prst="rect">
            <a:avLst/>
          </a:prstGeom>
          <a:noFill/>
        </p:spPr>
      </p:pic>
      <p:pic>
        <p:nvPicPr>
          <p:cNvPr id="5123" name="Picture 3" descr="C:\Users\Jane Davidson\AppData\Local\Microsoft\Windows\Temporary Internet Files\Content.IE5\HWDBYHL1\MP900178805[1].jpg"/>
          <p:cNvPicPr>
            <a:picLocks noChangeAspect="1" noChangeArrowheads="1"/>
          </p:cNvPicPr>
          <p:nvPr/>
        </p:nvPicPr>
        <p:blipFill>
          <a:blip r:embed="rId4" cstate="print"/>
          <a:srcRect/>
          <a:stretch>
            <a:fillRect/>
          </a:stretch>
        </p:blipFill>
        <p:spPr bwMode="auto">
          <a:xfrm>
            <a:off x="1331640" y="1700808"/>
            <a:ext cx="3657600" cy="2401824"/>
          </a:xfrm>
          <a:prstGeom prst="rect">
            <a:avLst/>
          </a:prstGeom>
          <a:noFill/>
        </p:spPr>
      </p:pic>
      <p:pic>
        <p:nvPicPr>
          <p:cNvPr id="5127" name="Picture 7" descr="C:\Users\Jane Davidson\AppData\Local\Microsoft\Windows\Temporary Internet Files\Content.IE5\20MOT1I9\MP900443306[1].jpg"/>
          <p:cNvPicPr>
            <a:picLocks noChangeAspect="1" noChangeArrowheads="1"/>
          </p:cNvPicPr>
          <p:nvPr/>
        </p:nvPicPr>
        <p:blipFill>
          <a:blip r:embed="rId5" cstate="print"/>
          <a:srcRect/>
          <a:stretch>
            <a:fillRect/>
          </a:stretch>
        </p:blipFill>
        <p:spPr bwMode="auto">
          <a:xfrm>
            <a:off x="4860032" y="1556792"/>
            <a:ext cx="3234690" cy="2152650"/>
          </a:xfrm>
          <a:prstGeom prst="rect">
            <a:avLst/>
          </a:prstGeom>
          <a:noFill/>
        </p:spPr>
      </p:pic>
      <p:pic>
        <p:nvPicPr>
          <p:cNvPr id="5128" name="Picture 8" descr="C:\Users\Jane Davidson\AppData\Local\Microsoft\Windows\Temporary Internet Files\Content.IE5\2L5IOZJF\MP900285142[1].jpg"/>
          <p:cNvPicPr>
            <a:picLocks noChangeAspect="1" noChangeArrowheads="1"/>
          </p:cNvPicPr>
          <p:nvPr/>
        </p:nvPicPr>
        <p:blipFill>
          <a:blip r:embed="rId6" cstate="print"/>
          <a:srcRect/>
          <a:stretch>
            <a:fillRect/>
          </a:stretch>
        </p:blipFill>
        <p:spPr bwMode="auto">
          <a:xfrm>
            <a:off x="3923928" y="3717032"/>
            <a:ext cx="3168352" cy="2080551"/>
          </a:xfrm>
          <a:prstGeom prst="rect">
            <a:avLst/>
          </a:prstGeom>
          <a:noFill/>
        </p:spPr>
      </p:pic>
      <p:pic>
        <p:nvPicPr>
          <p:cNvPr id="5133" name="Picture 13" descr="C:\Users\Jane Davidson\AppData\Local\Microsoft\Windows\Temporary Internet Files\Content.IE5\20MOT1I9\MP900400680[1].jpg"/>
          <p:cNvPicPr>
            <a:picLocks noChangeAspect="1" noChangeArrowheads="1"/>
          </p:cNvPicPr>
          <p:nvPr/>
        </p:nvPicPr>
        <p:blipFill>
          <a:blip r:embed="rId7" cstate="print"/>
          <a:srcRect/>
          <a:stretch>
            <a:fillRect/>
          </a:stretch>
        </p:blipFill>
        <p:spPr bwMode="auto">
          <a:xfrm>
            <a:off x="6804248" y="3501008"/>
            <a:ext cx="1729036" cy="25922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650" y="277813"/>
            <a:ext cx="8388350" cy="1139825"/>
          </a:xfrm>
        </p:spPr>
        <p:txBody>
          <a:bodyPr/>
          <a:lstStyle/>
          <a:p>
            <a:pPr eaLnBrk="1" hangingPunct="1"/>
            <a:r>
              <a:rPr lang="en-NZ" sz="4000" dirty="0" smtClean="0"/>
              <a:t>What makes evaluation </a:t>
            </a:r>
            <a:r>
              <a:rPr lang="en-NZ" sz="4000" dirty="0" err="1" smtClean="0"/>
              <a:t>eVALUation</a:t>
            </a:r>
            <a:r>
              <a:rPr lang="en-NZ" sz="4000" dirty="0" smtClean="0"/>
              <a:t>?</a:t>
            </a:r>
            <a:endParaRPr lang="en-US" sz="4000" dirty="0" smtClean="0"/>
          </a:p>
        </p:txBody>
      </p:sp>
      <p:sp>
        <p:nvSpPr>
          <p:cNvPr id="19459" name="Rectangle 3"/>
          <p:cNvSpPr>
            <a:spLocks noGrp="1" noChangeArrowheads="1"/>
          </p:cNvSpPr>
          <p:nvPr>
            <p:ph type="body" idx="1"/>
          </p:nvPr>
        </p:nvSpPr>
        <p:spPr>
          <a:xfrm>
            <a:off x="755650" y="1600200"/>
            <a:ext cx="8208838" cy="4530725"/>
          </a:xfrm>
        </p:spPr>
        <p:txBody>
          <a:bodyPr/>
          <a:lstStyle/>
          <a:p>
            <a:pPr eaLnBrk="1" hangingPunct="1"/>
            <a:endParaRPr lang="en-NZ" sz="2400" dirty="0" smtClean="0"/>
          </a:p>
          <a:p>
            <a:pPr eaLnBrk="1" hangingPunct="1"/>
            <a:endParaRPr lang="en-NZ" sz="2400" dirty="0" smtClean="0">
              <a:ea typeface="ＭＳ Ｐゴシック" pitchFamily="34" charset="-128"/>
            </a:endParaRPr>
          </a:p>
          <a:p>
            <a:pPr eaLnBrk="1" hangingPunct="1"/>
            <a:endParaRPr lang="en-NZ" sz="2400" dirty="0" smtClean="0">
              <a:ea typeface="ＭＳ Ｐゴシック" pitchFamily="34" charset="-128"/>
            </a:endParaRPr>
          </a:p>
        </p:txBody>
      </p:sp>
      <p:sp>
        <p:nvSpPr>
          <p:cNvPr id="4" name="Date Placeholder 3"/>
          <p:cNvSpPr>
            <a:spLocks noGrp="1"/>
          </p:cNvSpPr>
          <p:nvPr>
            <p:ph type="dt" sz="half" idx="10"/>
          </p:nvPr>
        </p:nvSpPr>
        <p:spPr/>
        <p:txBody>
          <a:bodyPr/>
          <a:lstStyle/>
          <a:p>
            <a:pPr>
              <a:defRPr/>
            </a:pPr>
            <a:r>
              <a:rPr lang="en-US" smtClean="0"/>
              <a:t>Sept 1 2011</a:t>
            </a:r>
            <a:endParaRPr lang="en-US" dirty="0"/>
          </a:p>
        </p:txBody>
      </p:sp>
      <p:sp>
        <p:nvSpPr>
          <p:cNvPr id="5" name="Slide Number Placeholder 4"/>
          <p:cNvSpPr>
            <a:spLocks noGrp="1"/>
          </p:cNvSpPr>
          <p:nvPr>
            <p:ph type="sldNum" sz="quarter" idx="12"/>
          </p:nvPr>
        </p:nvSpPr>
        <p:spPr/>
        <p:txBody>
          <a:bodyPr/>
          <a:lstStyle/>
          <a:p>
            <a:pPr>
              <a:defRPr/>
            </a:pPr>
            <a:fld id="{BC8F2556-C572-4F0E-BC07-6707867E11FE}" type="slidenum">
              <a:rPr lang="en-US" smtClean="0"/>
              <a:pPr>
                <a:defRPr/>
              </a:pPr>
              <a:t>7</a:t>
            </a:fld>
            <a:endParaRPr lang="en-US" dirty="0"/>
          </a:p>
        </p:txBody>
      </p:sp>
      <p:sp>
        <p:nvSpPr>
          <p:cNvPr id="6" name="Footer Placeholder 5"/>
          <p:cNvSpPr>
            <a:spLocks noGrp="1"/>
          </p:cNvSpPr>
          <p:nvPr>
            <p:ph type="ftr" sz="quarter" idx="11"/>
          </p:nvPr>
        </p:nvSpPr>
        <p:spPr/>
        <p:txBody>
          <a:bodyPr/>
          <a:lstStyle/>
          <a:p>
            <a:pPr>
              <a:defRPr/>
            </a:pPr>
            <a:r>
              <a:rPr lang="en-NZ" smtClean="0"/>
              <a:t>AES 2011 - The Rubric Revolution</a:t>
            </a:r>
            <a:endParaRPr lang="en-US"/>
          </a:p>
        </p:txBody>
      </p:sp>
      <p:sp>
        <p:nvSpPr>
          <p:cNvPr id="7" name="TextBox 6"/>
          <p:cNvSpPr txBox="1"/>
          <p:nvPr/>
        </p:nvSpPr>
        <p:spPr>
          <a:xfrm>
            <a:off x="683568" y="1628800"/>
            <a:ext cx="2160240" cy="4278094"/>
          </a:xfrm>
          <a:prstGeom prst="rect">
            <a:avLst/>
          </a:prstGeom>
          <a:noFill/>
        </p:spPr>
        <p:txBody>
          <a:bodyPr wrap="square" rtlCol="0">
            <a:spAutoFit/>
          </a:bodyPr>
          <a:lstStyle/>
          <a:p>
            <a:pPr algn="ctr"/>
            <a:r>
              <a:rPr lang="en-NZ" sz="2400" b="1" dirty="0" smtClean="0">
                <a:solidFill>
                  <a:srgbClr val="006600"/>
                </a:solidFill>
              </a:rPr>
              <a:t>What’s So?</a:t>
            </a:r>
          </a:p>
          <a:p>
            <a:pPr algn="ctr"/>
            <a:endParaRPr lang="en-NZ" sz="2400" dirty="0" smtClean="0"/>
          </a:p>
          <a:p>
            <a:pPr algn="ctr"/>
            <a:endParaRPr lang="en-NZ" sz="3200" dirty="0" smtClean="0"/>
          </a:p>
          <a:p>
            <a:pPr algn="ctr"/>
            <a:r>
              <a:rPr lang="en-NZ" sz="2400" dirty="0" smtClean="0"/>
              <a:t>Descriptive Facts</a:t>
            </a:r>
          </a:p>
          <a:p>
            <a:pPr algn="ctr"/>
            <a:endParaRPr lang="en-NZ" sz="2400" dirty="0" smtClean="0"/>
          </a:p>
          <a:p>
            <a:pPr algn="ctr"/>
            <a:r>
              <a:rPr lang="en-NZ" sz="2400" dirty="0" smtClean="0"/>
              <a:t>(qualitative, quantitative &amp; mixed method evidence)</a:t>
            </a:r>
            <a:endParaRPr lang="en-NZ" sz="2400" dirty="0"/>
          </a:p>
        </p:txBody>
      </p:sp>
      <p:sp>
        <p:nvSpPr>
          <p:cNvPr id="8" name="TextBox 7"/>
          <p:cNvSpPr txBox="1"/>
          <p:nvPr/>
        </p:nvSpPr>
        <p:spPr>
          <a:xfrm>
            <a:off x="3380764" y="2708920"/>
            <a:ext cx="2600391" cy="32932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NZ" sz="2400" dirty="0" smtClean="0"/>
              <a:t>Definitions of </a:t>
            </a:r>
            <a:br>
              <a:rPr lang="en-NZ" sz="2400" dirty="0" smtClean="0"/>
            </a:br>
            <a:r>
              <a:rPr lang="en-NZ" sz="2400" dirty="0" smtClean="0"/>
              <a:t>“quality” </a:t>
            </a:r>
            <a:br>
              <a:rPr lang="en-NZ" sz="2400" dirty="0" smtClean="0"/>
            </a:br>
            <a:r>
              <a:rPr lang="en-NZ" sz="2400" dirty="0" smtClean="0"/>
              <a:t>&amp; “value”</a:t>
            </a:r>
            <a:br>
              <a:rPr lang="en-NZ" sz="2400" dirty="0" smtClean="0"/>
            </a:br>
            <a:endParaRPr lang="en-NZ" sz="1600" dirty="0" smtClean="0"/>
          </a:p>
          <a:p>
            <a:pPr algn="ctr"/>
            <a:r>
              <a:rPr lang="en-NZ" sz="2400" dirty="0" smtClean="0"/>
              <a:t>(also facts,</a:t>
            </a:r>
            <a:br>
              <a:rPr lang="en-NZ" sz="2400" dirty="0" smtClean="0"/>
            </a:br>
            <a:r>
              <a:rPr lang="en-NZ" sz="2400" dirty="0" smtClean="0"/>
              <a:t>evidence-based</a:t>
            </a:r>
            <a:br>
              <a:rPr lang="en-NZ" sz="2400" dirty="0" smtClean="0"/>
            </a:br>
            <a:r>
              <a:rPr lang="en-NZ" sz="2400" dirty="0" smtClean="0"/>
              <a:t>e.g. Needs, </a:t>
            </a:r>
            <a:br>
              <a:rPr lang="en-NZ" sz="2400" dirty="0" smtClean="0"/>
            </a:br>
            <a:r>
              <a:rPr lang="en-NZ" sz="2400" dirty="0" smtClean="0"/>
              <a:t>potential,</a:t>
            </a:r>
            <a:br>
              <a:rPr lang="en-NZ" sz="2400" dirty="0" smtClean="0"/>
            </a:br>
            <a:r>
              <a:rPr lang="en-NZ" sz="2400" dirty="0" smtClean="0"/>
              <a:t>aspirations)</a:t>
            </a:r>
            <a:endParaRPr lang="en-NZ" sz="2400" dirty="0"/>
          </a:p>
        </p:txBody>
      </p:sp>
      <p:sp>
        <p:nvSpPr>
          <p:cNvPr id="9" name="TextBox 8"/>
          <p:cNvSpPr txBox="1"/>
          <p:nvPr/>
        </p:nvSpPr>
        <p:spPr>
          <a:xfrm>
            <a:off x="6757577" y="1628800"/>
            <a:ext cx="2386423" cy="4370427"/>
          </a:xfrm>
          <a:prstGeom prst="rect">
            <a:avLst/>
          </a:prstGeom>
          <a:noFill/>
        </p:spPr>
        <p:txBody>
          <a:bodyPr wrap="square" rtlCol="0">
            <a:spAutoFit/>
          </a:bodyPr>
          <a:lstStyle/>
          <a:p>
            <a:pPr algn="ctr"/>
            <a:r>
              <a:rPr lang="en-NZ" sz="2400" b="1" dirty="0" smtClean="0">
                <a:solidFill>
                  <a:srgbClr val="006600"/>
                </a:solidFill>
              </a:rPr>
              <a:t>So What?</a:t>
            </a:r>
          </a:p>
          <a:p>
            <a:pPr algn="ctr"/>
            <a:endParaRPr lang="en-NZ" sz="2400" dirty="0" smtClean="0"/>
          </a:p>
          <a:p>
            <a:pPr algn="ctr"/>
            <a:endParaRPr lang="en-NZ" sz="2400" dirty="0" smtClean="0"/>
          </a:p>
          <a:p>
            <a:pPr algn="ctr"/>
            <a:endParaRPr lang="en-NZ" sz="1400" dirty="0" smtClean="0"/>
          </a:p>
          <a:p>
            <a:pPr algn="ctr"/>
            <a:r>
              <a:rPr lang="en-NZ" sz="2400" dirty="0" smtClean="0"/>
              <a:t>Evaluative </a:t>
            </a:r>
            <a:br>
              <a:rPr lang="en-NZ" sz="2400" dirty="0" smtClean="0"/>
            </a:br>
            <a:r>
              <a:rPr lang="en-NZ" sz="2400" dirty="0" smtClean="0"/>
              <a:t>conclusions </a:t>
            </a:r>
            <a:br>
              <a:rPr lang="en-NZ" sz="2400" dirty="0" smtClean="0"/>
            </a:br>
            <a:endParaRPr lang="en-NZ" sz="1400" dirty="0" smtClean="0"/>
          </a:p>
          <a:p>
            <a:pPr algn="ctr"/>
            <a:endParaRPr lang="en-NZ" sz="2400" dirty="0" smtClean="0"/>
          </a:p>
          <a:p>
            <a:pPr algn="ctr"/>
            <a:r>
              <a:rPr lang="en-NZ" sz="2400" dirty="0" smtClean="0"/>
              <a:t>(saying something explicit about </a:t>
            </a:r>
            <a:br>
              <a:rPr lang="en-NZ" sz="2400" dirty="0" smtClean="0"/>
            </a:br>
            <a:r>
              <a:rPr lang="en-NZ" sz="2400" dirty="0" smtClean="0"/>
              <a:t>quality, value)</a:t>
            </a:r>
            <a:endParaRPr lang="en-NZ" sz="2400" dirty="0"/>
          </a:p>
        </p:txBody>
      </p:sp>
      <p:sp>
        <p:nvSpPr>
          <p:cNvPr id="10" name="TextBox 9"/>
          <p:cNvSpPr txBox="1"/>
          <p:nvPr/>
        </p:nvSpPr>
        <p:spPr>
          <a:xfrm>
            <a:off x="2627784" y="2996952"/>
            <a:ext cx="646331" cy="769441"/>
          </a:xfrm>
          <a:prstGeom prst="rect">
            <a:avLst/>
          </a:prstGeom>
          <a:noFill/>
        </p:spPr>
        <p:txBody>
          <a:bodyPr wrap="none" rtlCol="0">
            <a:spAutoFit/>
          </a:bodyPr>
          <a:lstStyle/>
          <a:p>
            <a:r>
              <a:rPr lang="en-NZ" sz="4400" dirty="0" smtClean="0"/>
              <a:t>+</a:t>
            </a:r>
            <a:endParaRPr lang="en-NZ" dirty="0"/>
          </a:p>
        </p:txBody>
      </p:sp>
      <p:sp>
        <p:nvSpPr>
          <p:cNvPr id="11" name="TextBox 10"/>
          <p:cNvSpPr txBox="1"/>
          <p:nvPr/>
        </p:nvSpPr>
        <p:spPr>
          <a:xfrm>
            <a:off x="6084168" y="2996952"/>
            <a:ext cx="787395" cy="830997"/>
          </a:xfrm>
          <a:prstGeom prst="rect">
            <a:avLst/>
          </a:prstGeom>
          <a:noFill/>
        </p:spPr>
        <p:txBody>
          <a:bodyPr wrap="none" rtlCol="0">
            <a:spAutoFit/>
          </a:bodyPr>
          <a:lstStyle/>
          <a:p>
            <a:r>
              <a:rPr lang="en-NZ" sz="4800" dirty="0" smtClean="0">
                <a:sym typeface="Wingdings" pitchFamily="2" charset="2"/>
              </a:rPr>
              <a:t></a:t>
            </a:r>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are evaluative rubrics?</a:t>
            </a:r>
            <a:endParaRPr lang="en-NZ" dirty="0"/>
          </a:p>
        </p:txBody>
      </p:sp>
      <p:sp>
        <p:nvSpPr>
          <p:cNvPr id="3" name="Content Placeholder 2"/>
          <p:cNvSpPr>
            <a:spLocks noGrp="1"/>
          </p:cNvSpPr>
          <p:nvPr>
            <p:ph idx="1"/>
          </p:nvPr>
        </p:nvSpPr>
        <p:spPr>
          <a:xfrm>
            <a:off x="755650" y="1628800"/>
            <a:ext cx="8388350" cy="4502125"/>
          </a:xfrm>
        </p:spPr>
        <p:txBody>
          <a:bodyPr/>
          <a:lstStyle/>
          <a:p>
            <a:pPr>
              <a:spcBef>
                <a:spcPts val="2400"/>
              </a:spcBef>
            </a:pPr>
            <a:r>
              <a:rPr lang="en-NZ" dirty="0" smtClean="0"/>
              <a:t>Interpretation guides for evidence </a:t>
            </a:r>
            <a:br>
              <a:rPr lang="en-NZ" dirty="0" smtClean="0"/>
            </a:br>
            <a:r>
              <a:rPr lang="en-NZ" dirty="0" smtClean="0"/>
              <a:t>(</a:t>
            </a:r>
            <a:r>
              <a:rPr lang="en-NZ" dirty="0" err="1" smtClean="0"/>
              <a:t>qual</a:t>
            </a:r>
            <a:r>
              <a:rPr lang="en-NZ" dirty="0" smtClean="0"/>
              <a:t>, quant, mixed; considered </a:t>
            </a:r>
            <a:r>
              <a:rPr lang="en-NZ" i="1" dirty="0" smtClean="0"/>
              <a:t>as a set</a:t>
            </a:r>
            <a:r>
              <a:rPr lang="en-NZ" dirty="0" smtClean="0"/>
              <a:t>)</a:t>
            </a:r>
          </a:p>
          <a:p>
            <a:pPr>
              <a:spcBef>
                <a:spcPts val="2400"/>
              </a:spcBef>
            </a:pPr>
            <a:r>
              <a:rPr lang="en-NZ" dirty="0" smtClean="0"/>
              <a:t>“Ladders of change”</a:t>
            </a:r>
          </a:p>
          <a:p>
            <a:pPr>
              <a:spcBef>
                <a:spcPts val="2400"/>
              </a:spcBef>
            </a:pPr>
            <a:r>
              <a:rPr lang="en-NZ" dirty="0" smtClean="0"/>
              <a:t>Definitions of “how good is good” and </a:t>
            </a:r>
            <a:br>
              <a:rPr lang="en-NZ" dirty="0" smtClean="0"/>
            </a:br>
            <a:r>
              <a:rPr lang="en-NZ" dirty="0" smtClean="0"/>
              <a:t>“how good is good enough”</a:t>
            </a:r>
          </a:p>
          <a:p>
            <a:pPr>
              <a:spcBef>
                <a:spcPts val="2400"/>
              </a:spcBef>
            </a:pPr>
            <a:r>
              <a:rPr lang="en-NZ" dirty="0" smtClean="0"/>
              <a:t>“Evidence pictures/scenarios” – </a:t>
            </a:r>
            <a:br>
              <a:rPr lang="en-NZ" dirty="0" smtClean="0"/>
            </a:br>
            <a:r>
              <a:rPr lang="en-NZ" dirty="0" smtClean="0"/>
              <a:t>which one is the “best fit” with the evidence we have?</a:t>
            </a:r>
          </a:p>
          <a:p>
            <a:pPr>
              <a:lnSpc>
                <a:spcPct val="90000"/>
              </a:lnSpc>
            </a:pPr>
            <a:endParaRPr lang="en-NZ" dirty="0" smtClean="0"/>
          </a:p>
        </p:txBody>
      </p:sp>
      <p:sp>
        <p:nvSpPr>
          <p:cNvPr id="4" name="Date Placeholder 3"/>
          <p:cNvSpPr>
            <a:spLocks noGrp="1"/>
          </p:cNvSpPr>
          <p:nvPr>
            <p:ph type="dt" sz="half" idx="10"/>
          </p:nvPr>
        </p:nvSpPr>
        <p:spPr/>
        <p:txBody>
          <a:bodyPr/>
          <a:lstStyle/>
          <a:p>
            <a:pPr>
              <a:defRPr/>
            </a:pPr>
            <a:r>
              <a:rPr lang="en-US" smtClean="0"/>
              <a:t>Sept 1 2011</a:t>
            </a:r>
            <a:endParaRPr lang="en-US"/>
          </a:p>
        </p:txBody>
      </p:sp>
      <p:sp>
        <p:nvSpPr>
          <p:cNvPr id="5" name="Footer Placeholder 4"/>
          <p:cNvSpPr>
            <a:spLocks noGrp="1"/>
          </p:cNvSpPr>
          <p:nvPr>
            <p:ph type="ftr" sz="quarter" idx="11"/>
          </p:nvPr>
        </p:nvSpPr>
        <p:spPr/>
        <p:txBody>
          <a:bodyPr/>
          <a:lstStyle/>
          <a:p>
            <a:pPr>
              <a:defRPr/>
            </a:pPr>
            <a:r>
              <a:rPr lang="en-NZ" smtClean="0"/>
              <a:t>AES 2011 - The Rubric Revolution</a:t>
            </a:r>
            <a:endParaRPr lang="en-US"/>
          </a:p>
        </p:txBody>
      </p:sp>
      <p:sp>
        <p:nvSpPr>
          <p:cNvPr id="6" name="Slide Number Placeholder 5"/>
          <p:cNvSpPr>
            <a:spLocks noGrp="1"/>
          </p:cNvSpPr>
          <p:nvPr>
            <p:ph type="sldNum" sz="quarter" idx="12"/>
          </p:nvPr>
        </p:nvSpPr>
        <p:spPr/>
        <p:txBody>
          <a:bodyPr/>
          <a:lstStyle/>
          <a:p>
            <a:pPr>
              <a:defRPr/>
            </a:pPr>
            <a:fld id="{BC8F2556-C572-4F0E-BC07-6707867E11FE}"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smtClean="0"/>
              <a:t>Sept 1 2011</a:t>
            </a:r>
            <a:endParaRPr lang="en-US" dirty="0"/>
          </a:p>
        </p:txBody>
      </p:sp>
      <p:sp>
        <p:nvSpPr>
          <p:cNvPr id="13314" name="Footer Placeholder 4"/>
          <p:cNvSpPr>
            <a:spLocks noGrp="1"/>
          </p:cNvSpPr>
          <p:nvPr>
            <p:ph type="ftr" sz="quarter" idx="11"/>
          </p:nvPr>
        </p:nvSpPr>
        <p:spPr>
          <a:noFill/>
        </p:spPr>
        <p:txBody>
          <a:bodyPr/>
          <a:lstStyle/>
          <a:p>
            <a:r>
              <a:rPr lang="en-NZ" smtClean="0"/>
              <a:t>AES 2011 - The Rubric Revolution</a:t>
            </a:r>
            <a:endParaRPr lang="en-US" smtClean="0"/>
          </a:p>
        </p:txBody>
      </p:sp>
      <p:sp>
        <p:nvSpPr>
          <p:cNvPr id="13315" name="Slide Number Placeholder 5"/>
          <p:cNvSpPr>
            <a:spLocks noGrp="1"/>
          </p:cNvSpPr>
          <p:nvPr>
            <p:ph type="sldNum" sz="quarter" idx="12"/>
          </p:nvPr>
        </p:nvSpPr>
        <p:spPr>
          <a:noFill/>
        </p:spPr>
        <p:txBody>
          <a:bodyPr/>
          <a:lstStyle/>
          <a:p>
            <a:fld id="{E9468FCA-F962-4331-B60D-9AA91DBA54C2}" type="slidenum">
              <a:rPr lang="en-US" smtClean="0"/>
              <a:pPr/>
              <a:t>9</a:t>
            </a:fld>
            <a:endParaRPr lang="en-US" smtClean="0"/>
          </a:p>
        </p:txBody>
      </p:sp>
      <p:sp>
        <p:nvSpPr>
          <p:cNvPr id="13316" name="Rectangle 2"/>
          <p:cNvSpPr>
            <a:spLocks noGrp="1" noChangeArrowheads="1"/>
          </p:cNvSpPr>
          <p:nvPr>
            <p:ph type="title"/>
          </p:nvPr>
        </p:nvSpPr>
        <p:spPr>
          <a:xfrm>
            <a:off x="827088" y="261938"/>
            <a:ext cx="7993062" cy="863600"/>
          </a:xfrm>
        </p:spPr>
        <p:txBody>
          <a:bodyPr/>
          <a:lstStyle/>
          <a:p>
            <a:pPr eaLnBrk="1" hangingPunct="1"/>
            <a:r>
              <a:rPr lang="en-NZ" sz="3000" dirty="0" smtClean="0"/>
              <a:t>Rubrics may be very criterion-specific, </a:t>
            </a:r>
            <a:br>
              <a:rPr lang="en-NZ" sz="3000" dirty="0" smtClean="0"/>
            </a:br>
            <a:r>
              <a:rPr lang="en-NZ" sz="3000" dirty="0" smtClean="0"/>
              <a:t>e.g. </a:t>
            </a:r>
            <a:r>
              <a:rPr lang="en-NZ" sz="3000" u="sng" dirty="0" smtClean="0"/>
              <a:t>Parent &amp; whānau engagement in education</a:t>
            </a:r>
            <a:r>
              <a:rPr lang="en-NZ" sz="3000" i="1" u="sng" dirty="0" smtClean="0"/>
              <a:t> </a:t>
            </a:r>
            <a:endParaRPr lang="en-US" sz="3000" i="1" u="sng" dirty="0" smtClean="0"/>
          </a:p>
        </p:txBody>
      </p:sp>
      <p:graphicFrame>
        <p:nvGraphicFramePr>
          <p:cNvPr id="71714" name="Group 34"/>
          <p:cNvGraphicFramePr>
            <a:graphicFrameLocks noGrp="1"/>
          </p:cNvGraphicFramePr>
          <p:nvPr>
            <p:ph type="tbl" idx="1"/>
          </p:nvPr>
        </p:nvGraphicFramePr>
        <p:xfrm>
          <a:off x="755650" y="1196975"/>
          <a:ext cx="8208963" cy="5548884"/>
        </p:xfrm>
        <a:graphic>
          <a:graphicData uri="http://schemas.openxmlformats.org/drawingml/2006/table">
            <a:tbl>
              <a:tblPr/>
              <a:tblGrid>
                <a:gridCol w="1223963"/>
                <a:gridCol w="6985000"/>
              </a:tblGrid>
              <a:tr h="419100">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NZ" altLang="ja-JP" sz="18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Rating</a:t>
                      </a:r>
                      <a:endParaRPr kumimoji="0" lang="en-NZ" altLang="ja-JP" sz="1800" b="0"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NZ" altLang="ja-JP" sz="18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Description</a:t>
                      </a:r>
                      <a:endParaRPr kumimoji="0" lang="en-NZ" altLang="ja-JP" sz="1800" b="0"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990600">
                <a:tc>
                  <a:txBody>
                    <a:body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NZ" altLang="ja-JP" sz="18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Highly effective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Parents/whānau are extremely well-informed, confident and highly engaged in their children’s education in ways that maximise the children’s potential. </a:t>
                      </a:r>
                    </a:p>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Parent and whānau knowledge and perspectives are well respected, highly valued and fully integrated in ways that benefit the children’s education.</a:t>
                      </a:r>
                      <a:endParaRPr kumimoji="0" lang="en-US" altLang="ja-JP" sz="1800" b="0" i="0" u="none" strike="noStrike" cap="none" normalizeH="0" baseline="0" dirty="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Māori content and language are clearly evident and infused in ways that are appropriate for local whānau.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8025">
                <a:tc>
                  <a:txBody>
                    <a:body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NZ" altLang="ja-JP" sz="18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Minimally effective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Levels of parent/whānau/caregiver engagement are </a:t>
                      </a:r>
                      <a:r>
                        <a:rPr kumimoji="0" lang="en-NZ" altLang="ja-JP" sz="1800" b="0" i="0" u="sng" strike="noStrike" cap="none" normalizeH="0" baseline="0" dirty="0" smtClean="0">
                          <a:ln>
                            <a:noFill/>
                          </a:ln>
                          <a:solidFill>
                            <a:schemeClr val="tx1"/>
                          </a:solidFill>
                          <a:effectLst/>
                          <a:latin typeface="Arial Narrow" pitchFamily="34" charset="0"/>
                          <a:ea typeface="ＭＳ Ｐゴシック" pitchFamily="34" charset="-128"/>
                        </a:rPr>
                        <a:t>just sufficient</a:t>
                      </a: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to support children’s education, although there is significant room for improvement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a:t>
                      </a:r>
                      <a:r>
                        <a:rPr kumimoji="0" lang="en-GB" altLang="ja-JP" sz="1800" b="0" i="0" u="none" strike="noStrike" cap="none" normalizeH="0" baseline="0" dirty="0" smtClean="0">
                          <a:ln>
                            <a:noFill/>
                          </a:ln>
                          <a:solidFill>
                            <a:schemeClr val="tx1"/>
                          </a:solidFill>
                          <a:effectLst/>
                          <a:latin typeface="Arial Narrow" pitchFamily="34" charset="0"/>
                          <a:ea typeface="ＭＳ Ｐゴシック" pitchFamily="34" charset="-128"/>
                        </a:rPr>
                        <a:t>The school demonstrates understanding of Māori, Pasifika and other cultures, including the concepts of whānau, co-parenting and other family structures</a:t>
                      </a: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a:t>
                      </a:r>
                      <a:r>
                        <a:rPr kumimoji="0" lang="en-NZ" altLang="ja-JP" sz="1800" b="0" i="0" u="none" strike="noStrike" cap="none" normalizeH="0" baseline="0" dirty="0" smtClean="0">
                          <a:ln>
                            <a:noFill/>
                          </a:ln>
                          <a:solidFill>
                            <a:schemeClr val="tx1"/>
                          </a:solidFill>
                          <a:effectLst/>
                          <a:latin typeface="Guatemala" pitchFamily="18" charset="0"/>
                          <a:ea typeface="ＭＳ Ｐゴシック" pitchFamily="34" charset="-128"/>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90600">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NZ" altLang="ja-JP" sz="18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Poor or Detrimental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None/>
                        <a:tabLst/>
                      </a:pPr>
                      <a:r>
                        <a:rPr kumimoji="0" lang="en-NZ" altLang="ja-JP" sz="1800" b="0" i="0" u="sng" strike="noStrike" cap="none" normalizeH="0" baseline="0" dirty="0" smtClean="0">
                          <a:ln>
                            <a:noFill/>
                          </a:ln>
                          <a:solidFill>
                            <a:schemeClr val="tx1"/>
                          </a:solidFill>
                          <a:effectLst/>
                          <a:latin typeface="Arial Narrow" pitchFamily="34" charset="0"/>
                          <a:ea typeface="ＭＳ Ｐゴシック" pitchFamily="34" charset="-128"/>
                        </a:rPr>
                        <a:t>Any one or more</a:t>
                      </a: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of the following:</a:t>
                      </a:r>
                      <a:endParaRPr kumimoji="0" lang="en-US" altLang="ja-JP" sz="1800" b="0" i="0" u="none" strike="noStrike" cap="none" normalizeH="0" baseline="0" dirty="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Levels of whānau engagement are </a:t>
                      </a:r>
                      <a:r>
                        <a:rPr kumimoji="0" lang="en-NZ" altLang="ja-JP" sz="1800" b="0" i="0" u="sng" strike="noStrike" cap="none" normalizeH="0" baseline="0" dirty="0" smtClean="0">
                          <a:ln>
                            <a:noFill/>
                          </a:ln>
                          <a:solidFill>
                            <a:schemeClr val="tx1"/>
                          </a:solidFill>
                          <a:effectLst/>
                          <a:latin typeface="Arial Narrow" pitchFamily="34" charset="0"/>
                          <a:ea typeface="ＭＳ Ｐゴシック" pitchFamily="34" charset="-128"/>
                        </a:rPr>
                        <a:t>extremely low</a:t>
                      </a: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or are </a:t>
                      </a:r>
                      <a:r>
                        <a:rPr kumimoji="0" lang="en-NZ" altLang="ja-JP" sz="1800" b="0" i="0" u="sng" strike="noStrike" cap="none" normalizeH="0" baseline="0" dirty="0" smtClean="0">
                          <a:ln>
                            <a:noFill/>
                          </a:ln>
                          <a:solidFill>
                            <a:schemeClr val="tx1"/>
                          </a:solidFill>
                          <a:effectLst/>
                          <a:latin typeface="Arial Narrow" pitchFamily="34" charset="0"/>
                          <a:ea typeface="ＭＳ Ｐゴシック" pitchFamily="34" charset="-128"/>
                        </a:rPr>
                        <a:t>deteriorating</a:t>
                      </a: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 to an extent that adversely impacts children’s education</a:t>
                      </a:r>
                    </a:p>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Whānau report being talked “at” or down to, made to feel unwelcome or stupid, or that their perspectives are disrespected or sidelined </a:t>
                      </a:r>
                    </a:p>
                    <a:p>
                      <a:pPr marL="0" marR="0" lvl="0" indent="0" algn="l" defTabSz="914400" rtl="0" eaLnBrk="1" fontAlgn="base" latinLnBrk="0" hangingPunct="1">
                        <a:lnSpc>
                          <a:spcPct val="100000"/>
                        </a:lnSpc>
                        <a:spcBef>
                          <a:spcPct val="10000"/>
                        </a:spcBef>
                        <a:spcAft>
                          <a:spcPct val="0"/>
                        </a:spcAft>
                        <a:buClr>
                          <a:schemeClr val="bg2"/>
                        </a:buClr>
                        <a:buSzPct val="75000"/>
                        <a:buFont typeface="Wingdings" pitchFamily="2" charset="2"/>
                        <a:buChar char="p"/>
                        <a:tabLst/>
                      </a:pPr>
                      <a:r>
                        <a:rPr kumimoji="0" lang="en-NZ" altLang="ja-JP" sz="1800" b="0" i="0" u="none" strike="noStrike" cap="none" normalizeH="0" baseline="0" dirty="0" smtClean="0">
                          <a:ln>
                            <a:noFill/>
                          </a:ln>
                          <a:solidFill>
                            <a:schemeClr val="tx1"/>
                          </a:solidFill>
                          <a:effectLst/>
                          <a:latin typeface="Arial Narrow" pitchFamily="34" charset="0"/>
                          <a:ea typeface="ＭＳ Ｐゴシック" pitchFamily="34" charset="-128"/>
                        </a:rPr>
                        <a:t> Information is either withheld or presented in ways that prevent meaningful whānau involvement</a:t>
                      </a:r>
                      <a:endParaRPr kumimoji="0" lang="en-US" altLang="ja-JP" sz="1800" b="0" i="0" u="none" strike="noStrike" cap="none" normalizeH="0" baseline="0" dirty="0" smtClean="0">
                        <a:ln>
                          <a:noFill/>
                        </a:ln>
                        <a:solidFill>
                          <a:schemeClr val="tx1"/>
                        </a:solidFill>
                        <a:effectLst/>
                        <a:latin typeface="Arial Narrow"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Box 6"/>
          <p:cNvSpPr txBox="1"/>
          <p:nvPr/>
        </p:nvSpPr>
        <p:spPr>
          <a:xfrm>
            <a:off x="6341462" y="6464369"/>
            <a:ext cx="2623026" cy="276999"/>
          </a:xfrm>
          <a:prstGeom prst="rect">
            <a:avLst/>
          </a:prstGeom>
          <a:noFill/>
        </p:spPr>
        <p:txBody>
          <a:bodyPr wrap="none" rtlCol="0">
            <a:spAutoFit/>
          </a:bodyPr>
          <a:lstStyle/>
          <a:p>
            <a:r>
              <a:rPr lang="en-NZ" sz="1200" dirty="0" smtClean="0"/>
              <a:t>Source: MOE projects (various)</a:t>
            </a:r>
            <a:endParaRPr lang="en-NZ"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Level</Template>
  <TotalTime>4868</TotalTime>
  <Words>3101</Words>
  <Application>Microsoft Office PowerPoint</Application>
  <PresentationFormat>On-screen Show (4:3)</PresentationFormat>
  <Paragraphs>434</Paragraphs>
  <Slides>43</Slides>
  <Notes>14</Notes>
  <HiddenSlides>1</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43</vt:i4>
      </vt:variant>
    </vt:vector>
  </HeadingPairs>
  <TitlesOfParts>
    <vt:vector size="46" baseType="lpstr">
      <vt:lpstr>Level</vt:lpstr>
      <vt:lpstr>\\localhost\Users\kmckegg\Dropbox\Platform Trust\Macintosh HD:Users:kmckegg:Dropbox:Dbox KG Projects:WELLINK:Key We Way:report:091217 Good Peer Support Report vxx.docx!OLE_LINK1</vt:lpstr>
      <vt:lpstr>\\localhost\Users\kmckegg\Dropbox\Platform Trust\Macintosh HD:Users:kmckegg:Dropbox:Dbox KG Projects:WELLINK:Key We Way:report:091217 Good Peer Support Report vxx.docx!OLE_LINK2</vt:lpstr>
      <vt:lpstr>The Rubric Revolution</vt:lpstr>
      <vt:lpstr>Evaluative Rubrics:  The Basics</vt:lpstr>
      <vt:lpstr>Real evaluation is one step  harder  than descriptive research</vt:lpstr>
      <vt:lpstr>Much so-called ‘evaluation’ skips this “how good is good” step</vt:lpstr>
      <vt:lpstr>Others do it with smoke &amp; mirrors ...</vt:lpstr>
      <vt:lpstr>Rubrics are an attempt to be systematic and transparent about it</vt:lpstr>
      <vt:lpstr>What makes evaluation eVALUation?</vt:lpstr>
      <vt:lpstr>What are evaluative rubrics?</vt:lpstr>
      <vt:lpstr>Rubrics may be very criterion-specific,  e.g. Parent &amp; whānau engagement in education </vt:lpstr>
      <vt:lpstr>Rubrics can also be generic, to be  applied across a range of questions/criteria</vt:lpstr>
      <vt:lpstr>Rubrics demand systematic use  of evaluative inference to make ratings</vt:lpstr>
      <vt:lpstr>How do you create rubrics?</vt:lpstr>
      <vt:lpstr>Why rubrics?  Why not just indicators?</vt:lpstr>
      <vt:lpstr>The three kinds of ‘subjectivity’</vt:lpstr>
      <vt:lpstr>Using rubrics to give voice to indigenous values</vt:lpstr>
      <vt:lpstr>Development of rubrics in indigenous contexts</vt:lpstr>
      <vt:lpstr>Cultural metaphors</vt:lpstr>
      <vt:lpstr>Development of rubrics in indigenous contexts</vt:lpstr>
      <vt:lpstr>Development of rubrics in indigenous contexts</vt:lpstr>
      <vt:lpstr>Topic</vt:lpstr>
      <vt:lpstr>Example – an ‘as Māori’ developmental journey with five dimensions emerging</vt:lpstr>
      <vt:lpstr>PowerPoint Presentation</vt:lpstr>
      <vt:lpstr>Knowing about rubrics is one thing … tips, tricks and traps</vt:lpstr>
      <vt:lpstr>A mental health setting</vt:lpstr>
      <vt:lpstr>Wellink’s outcome framework  is recovery focused</vt:lpstr>
      <vt:lpstr>A suite of evaluative criteria developed</vt:lpstr>
      <vt:lpstr>Individual outcome rubric:  Housing and accommodation</vt:lpstr>
      <vt:lpstr>A graph of change – used for  understanding the recovery journey</vt:lpstr>
      <vt:lpstr>A proram level example –  acute peer support residential service</vt:lpstr>
      <vt:lpstr>PowerPoint Presentation</vt:lpstr>
      <vt:lpstr>PowerPoint Presentation</vt:lpstr>
      <vt:lpstr>Reporting: can summarise  evaluative criteria level overall </vt:lpstr>
      <vt:lpstr>Or can summarise at a lower level</vt:lpstr>
      <vt:lpstr>Overall evaluative conclusion</vt:lpstr>
      <vt:lpstr>Diabetes prevention</vt:lpstr>
      <vt:lpstr>A new model of care</vt:lpstr>
      <vt:lpstr>PowerPoint Presentation</vt:lpstr>
      <vt:lpstr>Each outcome domain has 5 levels </vt:lpstr>
      <vt:lpstr>Whānau are self assessing</vt:lpstr>
      <vt:lpstr>Key tips, tricks and traps  when developing rubrics</vt:lpstr>
      <vt:lpstr>The value of rubrics</vt:lpstr>
      <vt:lpstr>The value of rubrics</vt:lpstr>
      <vt:lpstr>References and resources </vt:lpstr>
    </vt:vector>
  </TitlesOfParts>
  <Company>Davidson Consulting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Davidson</dc:creator>
  <cp:lastModifiedBy>system administrator</cp:lastModifiedBy>
  <cp:revision>508</cp:revision>
  <dcterms:created xsi:type="dcterms:W3CDTF">2010-03-17T10:48:56Z</dcterms:created>
  <dcterms:modified xsi:type="dcterms:W3CDTF">2011-09-01T06:56:22Z</dcterms:modified>
</cp:coreProperties>
</file>